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9"/>
  </p:notesMasterIdLst>
  <p:sldIdLst>
    <p:sldId id="256" r:id="rId5"/>
    <p:sldId id="258" r:id="rId6"/>
    <p:sldId id="259" r:id="rId7"/>
    <p:sldId id="275" r:id="rId8"/>
    <p:sldId id="277" r:id="rId9"/>
    <p:sldId id="262" r:id="rId10"/>
    <p:sldId id="278" r:id="rId11"/>
    <p:sldId id="265" r:id="rId12"/>
    <p:sldId id="276" r:id="rId13"/>
    <p:sldId id="279" r:id="rId14"/>
    <p:sldId id="267" r:id="rId15"/>
    <p:sldId id="272" r:id="rId16"/>
    <p:sldId id="270" r:id="rId17"/>
    <p:sldId id="26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0A57"/>
    <a:srgbClr val="343A52"/>
    <a:srgbClr val="999DB0"/>
    <a:srgbClr val="2E3436"/>
    <a:srgbClr val="3333CC"/>
    <a:srgbClr val="000099"/>
    <a:srgbClr val="6FBA0D"/>
    <a:srgbClr val="0B0A40"/>
    <a:srgbClr val="18175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EA82EC-E181-1B7D-E37B-2EF65B24A145}" v="4" dt="2023-12-15T09:40:34.217"/>
    <p1510:client id="{9ADE43D3-AF8F-9F8C-A303-BCFF4A127B9B}" v="29" dt="2024-01-08T17:46:25.821"/>
    <p1510:client id="{B50652DE-0BA0-F704-0C50-9CF932A561A7}" v="14" dt="2023-12-15T09:42:23.3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78" autoAdjust="0"/>
    <p:restoredTop sz="96052" autoAdjust="0"/>
  </p:normalViewPr>
  <p:slideViewPr>
    <p:cSldViewPr snapToGrid="0">
      <p:cViewPr varScale="1">
        <p:scale>
          <a:sx n="110" d="100"/>
          <a:sy n="110" d="100"/>
        </p:scale>
        <p:origin x="32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D2B4A-1606-43B9-87B2-839722DDAE2D}" type="datetimeFigureOut">
              <a:rPr lang="en-GB" smtClean="0"/>
              <a:t>08/01/2024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017808-74B3-4E5D-A786-3AD7E915ED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560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83% - source: Hedges, 2020. 90% - source: </a:t>
            </a:r>
            <a:r>
              <a:rPr lang="en-GB" sz="1200">
                <a:solidFill>
                  <a:schemeClr val="bg1"/>
                </a:solidFill>
              </a:rPr>
              <a:t>Parker &amp; Chia, 2021. 68% - source: Accenture 2019.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017808-74B3-4E5D-A786-3AD7E915ED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810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83% - source: Hedges, 2020. 90% - source: </a:t>
            </a:r>
            <a:r>
              <a:rPr lang="en-GB" sz="1200">
                <a:solidFill>
                  <a:schemeClr val="bg1"/>
                </a:solidFill>
              </a:rPr>
              <a:t>Parker &amp; Chia, 2021. 68% - source: Accenture 2019.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017808-74B3-4E5D-A786-3AD7E915ED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364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83% - source: Hedges, 2020. 90% - source: </a:t>
            </a:r>
            <a:r>
              <a:rPr lang="en-GB" sz="1200">
                <a:solidFill>
                  <a:schemeClr val="bg1"/>
                </a:solidFill>
              </a:rPr>
              <a:t>Parker &amp; Chia, 2021. 68% - source: Accenture 2019.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17808-74B3-4E5D-A786-3AD7E915ED0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542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83% - source: Hedges, 2020. 90% - source: </a:t>
            </a:r>
            <a:r>
              <a:rPr lang="en-GB" sz="1200">
                <a:solidFill>
                  <a:schemeClr val="bg1"/>
                </a:solidFill>
              </a:rPr>
              <a:t>Parker &amp; Chia, 2021. 68% - source: Accenture 2019.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17808-74B3-4E5D-A786-3AD7E915ED0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063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17808-74B3-4E5D-A786-3AD7E915ED0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206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3FF3BF4B-BF0E-454B-9157-D05FF7FEE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-1524"/>
            <a:ext cx="12189292" cy="68595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F8D72A-1771-4044-AA20-43AB65D8D40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5829" y="3404171"/>
            <a:ext cx="11380342" cy="56470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200" b="1">
                <a:solidFill>
                  <a:schemeClr val="bg1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B9E78C-121C-4002-A602-6E43D2090F7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091773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venir LT Std 55 Roman" panose="020B05030202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66000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Text-and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FF629C3-DFDF-4118-ACBB-AE95817C8C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1962577E-497D-4BE7-952F-CE29C1362ED2}"/>
              </a:ext>
            </a:extLst>
          </p:cNvPr>
          <p:cNvSpPr txBox="1">
            <a:spLocks/>
          </p:cNvSpPr>
          <p:nvPr/>
        </p:nvSpPr>
        <p:spPr>
          <a:xfrm>
            <a:off x="941693" y="3325896"/>
            <a:ext cx="4738983" cy="7553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s-ES" sz="32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LT Std 55 Roman" panose="020B0503020203020204" pitchFamily="34" charset="0"/>
                <a:ea typeface="Arial" charset="0"/>
                <a:cs typeface="Arial" charset="0"/>
              </a:rPr>
              <a:t>PRESENTATION TITLE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037AE565-BF93-481B-861F-94BEAFBD30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54" y="1729127"/>
            <a:ext cx="5519558" cy="9837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CDC6BA-FDAD-48E7-94ED-297857AF7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927100"/>
            <a:ext cx="10515600" cy="80202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500" b="1">
                <a:solidFill>
                  <a:srgbClr val="002060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1D18DEB-67A6-4B97-9564-85A509BE317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76974" y="1905614"/>
            <a:ext cx="5076825" cy="43354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es-419" err="1"/>
              <a:t>Insert</a:t>
            </a:r>
            <a:r>
              <a:rPr lang="es-419"/>
              <a:t> </a:t>
            </a:r>
            <a:r>
              <a:rPr lang="es-419" err="1"/>
              <a:t>image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BFF0A7-70ED-449C-A1D7-A149DEF76B18}"/>
              </a:ext>
            </a:extLst>
          </p:cNvPr>
          <p:cNvSpPr/>
          <p:nvPr/>
        </p:nvSpPr>
        <p:spPr>
          <a:xfrm>
            <a:off x="0" y="6758248"/>
            <a:ext cx="12192000" cy="12469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B94475D-FA3A-46F5-9D61-AE75A08AA7CD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38198" y="1905614"/>
            <a:ext cx="49902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>
              <a:buFontTx/>
              <a:buBlip>
                <a:blip r:embed="rId4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1pPr>
            <a:lvl2pPr marL="685800" indent="-228600" algn="l">
              <a:buFontTx/>
              <a:buBlip>
                <a:blip r:embed="rId5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2pPr>
            <a:lvl3pPr marL="1143000" indent="-228600" algn="l">
              <a:buFontTx/>
              <a:buBlip>
                <a:blip r:embed="rId6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3pPr>
            <a:lvl4pPr marL="1600200" indent="-228600" algn="l">
              <a:buFontTx/>
              <a:buBlip>
                <a:blip r:embed="rId6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4pPr>
            <a:lvl5pPr marL="2057400" indent="-228600" algn="l">
              <a:buFontTx/>
              <a:buBlip>
                <a:blip r:embed="rId6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3463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Text-and-Image-White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1962577E-497D-4BE7-952F-CE29C1362ED2}"/>
              </a:ext>
            </a:extLst>
          </p:cNvPr>
          <p:cNvSpPr txBox="1">
            <a:spLocks/>
          </p:cNvSpPr>
          <p:nvPr/>
        </p:nvSpPr>
        <p:spPr>
          <a:xfrm>
            <a:off x="941693" y="3325896"/>
            <a:ext cx="4738983" cy="7553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s-ES" sz="32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LT Std 55 Roman" panose="020B0503020203020204" pitchFamily="34" charset="0"/>
                <a:ea typeface="Arial" charset="0"/>
                <a:cs typeface="Arial" charset="0"/>
              </a:rPr>
              <a:t>PRESENTATION TITLE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037AE565-BF93-481B-861F-94BEAFBD30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54" y="1729127"/>
            <a:ext cx="5519558" cy="9837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CDC6BA-FDAD-48E7-94ED-297857AF7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927100"/>
            <a:ext cx="10515600" cy="80202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500" b="1">
                <a:solidFill>
                  <a:srgbClr val="002060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1D18DEB-67A6-4B97-9564-85A509BE317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76974" y="1905614"/>
            <a:ext cx="5076825" cy="43354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es-419" err="1"/>
              <a:t>Insert</a:t>
            </a:r>
            <a:r>
              <a:rPr lang="es-419"/>
              <a:t> </a:t>
            </a:r>
            <a:r>
              <a:rPr lang="es-419" err="1"/>
              <a:t>image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BFF0A7-70ED-449C-A1D7-A149DEF76B18}"/>
              </a:ext>
            </a:extLst>
          </p:cNvPr>
          <p:cNvSpPr/>
          <p:nvPr/>
        </p:nvSpPr>
        <p:spPr>
          <a:xfrm>
            <a:off x="0" y="6758248"/>
            <a:ext cx="12192000" cy="12469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47CD84-F2B0-44B2-BC51-0C10A41738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008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FEA3440-2E87-4905-912A-822645F74DCF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38198" y="1905614"/>
            <a:ext cx="49902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>
              <a:buFontTx/>
              <a:buBlip>
                <a:blip r:embed="rId4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1pPr>
            <a:lvl2pPr marL="685800" indent="-228600" algn="l">
              <a:buFontTx/>
              <a:buBlip>
                <a:blip r:embed="rId5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2pPr>
            <a:lvl3pPr marL="1143000" indent="-228600" algn="l">
              <a:buFontTx/>
              <a:buBlip>
                <a:blip r:embed="rId6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3pPr>
            <a:lvl4pPr marL="1600200" indent="-228600" algn="l">
              <a:buFontTx/>
              <a:buBlip>
                <a:blip r:embed="rId6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4pPr>
            <a:lvl5pPr marL="2057400" indent="-228600" algn="l">
              <a:buFontTx/>
              <a:buBlip>
                <a:blip r:embed="rId6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0205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and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E8B1A3EF-3254-4938-9032-69093311B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-1524"/>
            <a:ext cx="12189292" cy="68595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403169-9F3F-4723-94D8-E87407AD21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155" y="0"/>
            <a:ext cx="11421687" cy="64042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500" b="1">
                <a:solidFill>
                  <a:schemeClr val="bg1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A72D2D3-910A-48A3-A28E-9B61FF2922B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0922" y="965771"/>
            <a:ext cx="10950154" cy="5291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Tx/>
              <a:buBlip>
                <a:blip r:embed="rId3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1pPr>
            <a:lvl2pPr marL="685800" indent="-228600">
              <a:buFontTx/>
              <a:buBlip>
                <a:blip r:embed="rId4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2pPr>
            <a:lvl3pPr marL="1143000" indent="-228600">
              <a:buFontTx/>
              <a:buBlip>
                <a:blip r:embed="rId5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3pPr>
            <a:lvl4pPr marL="1600200" indent="-228600">
              <a:buFontTx/>
              <a:buBlip>
                <a:blip r:embed="rId5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4pPr>
            <a:lvl5pPr marL="2057400" indent="-228600">
              <a:buFontTx/>
              <a:buBlip>
                <a:blip r:embed="rId5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D2AB04-8C33-446E-84BA-AAA8F4204412}"/>
              </a:ext>
            </a:extLst>
          </p:cNvPr>
          <p:cNvSpPr/>
          <p:nvPr/>
        </p:nvSpPr>
        <p:spPr>
          <a:xfrm>
            <a:off x="0" y="6758248"/>
            <a:ext cx="12192000" cy="12469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5500687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and-text-White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42409D-6DA6-4E31-92FE-4D8AD0DA4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"/>
            <a:ext cx="12192000" cy="6400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403169-9F3F-4723-94D8-E87407AD21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155" y="0"/>
            <a:ext cx="11421687" cy="64042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500" b="1">
                <a:solidFill>
                  <a:schemeClr val="bg1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A72D2D3-910A-48A3-A28E-9B61FF2922B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0922" y="965771"/>
            <a:ext cx="10950154" cy="5291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Tx/>
              <a:buBlip>
                <a:blip r:embed="rId3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1pPr>
            <a:lvl2pPr marL="685800" indent="-228600">
              <a:buFontTx/>
              <a:buBlip>
                <a:blip r:embed="rId4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2pPr>
            <a:lvl3pPr marL="1143000" indent="-228600">
              <a:buFontTx/>
              <a:buBlip>
                <a:blip r:embed="rId5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3pPr>
            <a:lvl4pPr marL="1600200" indent="-228600">
              <a:buFontTx/>
              <a:buBlip>
                <a:blip r:embed="rId5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4pPr>
            <a:lvl5pPr marL="2057400" indent="-228600">
              <a:buFontTx/>
              <a:buBlip>
                <a:blip r:embed="rId5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D2AB04-8C33-446E-84BA-AAA8F4204412}"/>
              </a:ext>
            </a:extLst>
          </p:cNvPr>
          <p:cNvSpPr/>
          <p:nvPr/>
        </p:nvSpPr>
        <p:spPr>
          <a:xfrm>
            <a:off x="0" y="6758248"/>
            <a:ext cx="12192000" cy="12469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675869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Text-and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AADE7788-B775-4104-B103-7A8D67B38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-1524"/>
            <a:ext cx="12189292" cy="6859524"/>
          </a:xfrm>
          <a:prstGeom prst="rect">
            <a:avLst/>
          </a:prstGeom>
        </p:spPr>
      </p:pic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F551B1E9-7C08-44F2-9834-7B5D53450A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46568" y="988317"/>
            <a:ext cx="5076825" cy="5305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es-419" err="1"/>
              <a:t>Insert</a:t>
            </a:r>
            <a:r>
              <a:rPr lang="es-419"/>
              <a:t> </a:t>
            </a:r>
            <a:r>
              <a:rPr lang="es-419" err="1"/>
              <a:t>image</a:t>
            </a:r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89F6F82-CC2B-4877-B7F9-112DCAB84D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155" y="0"/>
            <a:ext cx="11421687" cy="64042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500" b="1">
                <a:solidFill>
                  <a:schemeClr val="bg1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E09FA3-5382-4858-9B98-EA1C6587CE3F}"/>
              </a:ext>
            </a:extLst>
          </p:cNvPr>
          <p:cNvSpPr/>
          <p:nvPr/>
        </p:nvSpPr>
        <p:spPr>
          <a:xfrm>
            <a:off x="0" y="6758248"/>
            <a:ext cx="12192000" cy="12469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7EE52B2-5B87-4D92-BC12-B907CD7A49A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07696" y="988317"/>
            <a:ext cx="4990210" cy="5327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>
              <a:buFontTx/>
              <a:buBlip>
                <a:blip r:embed="rId3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1pPr>
            <a:lvl2pPr marL="685800" indent="-228600" algn="l">
              <a:buFontTx/>
              <a:buBlip>
                <a:blip r:embed="rId4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2pPr>
            <a:lvl3pPr marL="1143000" indent="-228600" algn="l">
              <a:buFontTx/>
              <a:buBlip>
                <a:blip r:embed="rId5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3pPr>
            <a:lvl4pPr marL="1600200" indent="-228600" algn="l">
              <a:buFontTx/>
              <a:buBlip>
                <a:blip r:embed="rId5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4pPr>
            <a:lvl5pPr marL="2057400" indent="-228600" algn="l">
              <a:buFontTx/>
              <a:buBlip>
                <a:blip r:embed="rId5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0612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Text-and-Image-White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2353F7D-4D0D-4D5E-A08C-FBAC7060B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"/>
            <a:ext cx="12192000" cy="640080"/>
          </a:xfrm>
          <a:prstGeom prst="rect">
            <a:avLst/>
          </a:prstGeom>
        </p:spPr>
      </p:pic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F551B1E9-7C08-44F2-9834-7B5D53450A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46568" y="988317"/>
            <a:ext cx="5076825" cy="5305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es-419" err="1"/>
              <a:t>Insert</a:t>
            </a:r>
            <a:r>
              <a:rPr lang="es-419"/>
              <a:t> </a:t>
            </a:r>
            <a:r>
              <a:rPr lang="es-419" err="1"/>
              <a:t>image</a:t>
            </a:r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89F6F82-CC2B-4877-B7F9-112DCAB84D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155" y="0"/>
            <a:ext cx="11421687" cy="64042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500" b="1">
                <a:solidFill>
                  <a:schemeClr val="bg1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E09FA3-5382-4858-9B98-EA1C6587CE3F}"/>
              </a:ext>
            </a:extLst>
          </p:cNvPr>
          <p:cNvSpPr/>
          <p:nvPr/>
        </p:nvSpPr>
        <p:spPr>
          <a:xfrm>
            <a:off x="0" y="6758248"/>
            <a:ext cx="12192000" cy="12469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7EE52B2-5B87-4D92-BC12-B907CD7A49A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07696" y="988317"/>
            <a:ext cx="4990210" cy="5327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>
              <a:buFontTx/>
              <a:buBlip>
                <a:blip r:embed="rId3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1pPr>
            <a:lvl2pPr marL="685800" indent="-228600" algn="l">
              <a:buFontTx/>
              <a:buBlip>
                <a:blip r:embed="rId4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2pPr>
            <a:lvl3pPr marL="1143000" indent="-228600" algn="l">
              <a:buFontTx/>
              <a:buBlip>
                <a:blip r:embed="rId5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3pPr>
            <a:lvl4pPr marL="1600200" indent="-228600" algn="l">
              <a:buFontTx/>
              <a:buBlip>
                <a:blip r:embed="rId5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4pPr>
            <a:lvl5pPr marL="2057400" indent="-228600" algn="l">
              <a:buFontTx/>
              <a:buBlip>
                <a:blip r:embed="rId5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66339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Title-without-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06F62F81-431A-42FD-83B2-A04EB1A5EA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6"/>
          <a:stretch/>
        </p:blipFill>
        <p:spPr>
          <a:xfrm>
            <a:off x="1184" y="1325366"/>
            <a:ext cx="12189631" cy="55394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403169-9F3F-4723-94D8-E87407AD21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26649" y="278006"/>
            <a:ext cx="8738699" cy="64042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500" b="1">
                <a:solidFill>
                  <a:schemeClr val="tx1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F551B1E9-7C08-44F2-9834-7B5D53450A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70014" y="1345915"/>
            <a:ext cx="5076825" cy="48897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es-419" err="1"/>
              <a:t>Insert</a:t>
            </a:r>
            <a:r>
              <a:rPr lang="es-419"/>
              <a:t> </a:t>
            </a:r>
            <a:r>
              <a:rPr lang="es-419" err="1"/>
              <a:t>image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0B8D8E-6690-46BC-AB64-EA35C01D2EE5}"/>
              </a:ext>
            </a:extLst>
          </p:cNvPr>
          <p:cNvSpPr/>
          <p:nvPr/>
        </p:nvSpPr>
        <p:spPr>
          <a:xfrm>
            <a:off x="0" y="6758248"/>
            <a:ext cx="12192000" cy="12469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5F789E2-2735-4467-88EE-E2AE40A7687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31141" y="1345915"/>
            <a:ext cx="4990211" cy="4911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>
              <a:buFontTx/>
              <a:buBlip>
                <a:blip r:embed="rId3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1pPr>
            <a:lvl2pPr marL="685800" indent="-228600" algn="l">
              <a:buFontTx/>
              <a:buBlip>
                <a:blip r:embed="rId4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2pPr>
            <a:lvl3pPr marL="1143000" indent="-228600" algn="l">
              <a:buFontTx/>
              <a:buBlip>
                <a:blip r:embed="rId5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3pPr>
            <a:lvl4pPr marL="1600200" indent="-228600" algn="l">
              <a:buFontTx/>
              <a:buBlip>
                <a:blip r:embed="rId5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4pPr>
            <a:lvl5pPr marL="2057400" indent="-228600" algn="l">
              <a:buFontTx/>
              <a:buBlip>
                <a:blip r:embed="rId5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268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Title-without-header-White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03169-9F3F-4723-94D8-E87407AD21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26649" y="278006"/>
            <a:ext cx="8738699" cy="64042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500" b="1">
                <a:solidFill>
                  <a:schemeClr val="tx1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0B8D8E-6690-46BC-AB64-EA35C01D2EE5}"/>
              </a:ext>
            </a:extLst>
          </p:cNvPr>
          <p:cNvSpPr/>
          <p:nvPr/>
        </p:nvSpPr>
        <p:spPr>
          <a:xfrm>
            <a:off x="0" y="6758248"/>
            <a:ext cx="12192000" cy="12469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AC3902C-D6A5-493F-B887-729632CADD5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70014" y="1345915"/>
            <a:ext cx="5076825" cy="48897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es-419" err="1"/>
              <a:t>Insert</a:t>
            </a:r>
            <a:r>
              <a:rPr lang="es-419"/>
              <a:t> </a:t>
            </a:r>
            <a:r>
              <a:rPr lang="es-419" err="1"/>
              <a:t>image</a:t>
            </a:r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FF94D15-A9EA-489D-8EA0-6FEBADB651D3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31141" y="1345915"/>
            <a:ext cx="4990211" cy="4911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>
              <a:buFontTx/>
              <a:buBlip>
                <a:blip r:embed="rId2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1pPr>
            <a:lvl2pPr marL="685800" indent="-228600" algn="l">
              <a:buFontTx/>
              <a:buBlip>
                <a:blip r:embed="rId3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2pPr>
            <a:lvl3pPr marL="1143000" indent="-228600" algn="l">
              <a:buFontTx/>
              <a:buBlip>
                <a:blip r:embed="rId4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3pPr>
            <a:lvl4pPr marL="1600200" indent="-228600" algn="l">
              <a:buFontTx/>
              <a:buBlip>
                <a:blip r:embed="rId4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4pPr>
            <a:lvl5pPr marL="2057400" indent="-228600" algn="l">
              <a:buFontTx/>
              <a:buBlip>
                <a:blip r:embed="rId4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3038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Title-Text-and-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C1F6379-ACD3-4379-B20B-1691244A9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4532523"/>
          </a:xfrm>
          <a:prstGeom prst="rect">
            <a:avLst/>
          </a:prstGeom>
        </p:spPr>
      </p:pic>
      <p:sp>
        <p:nvSpPr>
          <p:cNvPr id="49" name="Title 1">
            <a:extLst>
              <a:ext uri="{FF2B5EF4-FFF2-40B4-BE49-F238E27FC236}">
                <a16:creationId xmlns:a16="http://schemas.microsoft.com/office/drawing/2014/main" id="{F1DCB624-BFBE-426E-9189-7BC5E07A37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8375" y="4669609"/>
            <a:ext cx="10515600" cy="58449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500" b="1">
                <a:solidFill>
                  <a:srgbClr val="002060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AE4D53EF-77EB-42D0-9206-CBB3543F8B7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9819" y="2940227"/>
            <a:ext cx="1596564" cy="10035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Avenir LT Std 45 Book" panose="020B05020202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2D937B8A-905F-4EA2-87CA-85B6EA6CC39B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207786" y="2940227"/>
            <a:ext cx="1596564" cy="10035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Avenir LT Std 45 Book" panose="020B05020202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A6BB4229-517D-4F1E-8A42-BA7CF83C3B15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10033086" y="2940227"/>
            <a:ext cx="1596564" cy="10035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Avenir LT Std 45 Book" panose="020B05020202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5F96A87B-EEEB-4697-8F52-706E46F79C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2670397" y="397195"/>
            <a:ext cx="1596564" cy="100355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Avenir LT Std 45 Book" panose="020B05020202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23266513-8B78-4D92-BBBA-895F92E53213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7578024" y="396328"/>
            <a:ext cx="1596564" cy="100355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Avenir LT Std 45 Book" panose="020B05020202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FF72790-F8C7-4E72-AC24-F57F994DF9CD}"/>
              </a:ext>
            </a:extLst>
          </p:cNvPr>
          <p:cNvSpPr/>
          <p:nvPr/>
        </p:nvSpPr>
        <p:spPr>
          <a:xfrm>
            <a:off x="0" y="6758248"/>
            <a:ext cx="12192000" cy="12469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A011C52-A5E5-4BB4-82F0-26B61D625331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738375" y="5267109"/>
            <a:ext cx="10515599" cy="1401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>
              <a:buFontTx/>
              <a:buBlip>
                <a:blip r:embed="rId3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1pPr>
            <a:lvl2pPr marL="685800" indent="-228600" algn="l">
              <a:buFontTx/>
              <a:buBlip>
                <a:blip r:embed="rId4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2pPr>
            <a:lvl3pPr marL="1143000" indent="-228600" algn="l">
              <a:buFontTx/>
              <a:buBlip>
                <a:blip r:embed="rId5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3pPr>
            <a:lvl4pPr marL="1600200" indent="-228600" algn="l">
              <a:buFontTx/>
              <a:buBlip>
                <a:blip r:embed="rId5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4pPr>
            <a:lvl5pPr marL="2057400" indent="-228600" algn="l">
              <a:buFontTx/>
              <a:buBlip>
                <a:blip r:embed="rId5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83494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Title-Text-and-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4685F39E-81CC-401E-9BEA-2F8666E3F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5477"/>
            <a:ext cx="12192002" cy="4532523"/>
          </a:xfrm>
          <a:prstGeom prst="rect">
            <a:avLst/>
          </a:prstGeom>
        </p:spPr>
      </p:pic>
      <p:sp>
        <p:nvSpPr>
          <p:cNvPr id="49" name="Title 1">
            <a:extLst>
              <a:ext uri="{FF2B5EF4-FFF2-40B4-BE49-F238E27FC236}">
                <a16:creationId xmlns:a16="http://schemas.microsoft.com/office/drawing/2014/main" id="{F1DCB624-BFBE-426E-9189-7BC5E07A37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8375" y="145573"/>
            <a:ext cx="10515600" cy="58449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500" b="1">
                <a:solidFill>
                  <a:srgbClr val="002060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AE4D53EF-77EB-42D0-9206-CBB3543F8B7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9819" y="5388886"/>
            <a:ext cx="1596564" cy="10035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Avenir LT Std 45 Book" panose="020B05020202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2D937B8A-905F-4EA2-87CA-85B6EA6CC39B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207786" y="5388886"/>
            <a:ext cx="1596564" cy="10035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Avenir LT Std 45 Book" panose="020B05020202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A6BB4229-517D-4F1E-8A42-BA7CF83C3B15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10033086" y="5388886"/>
            <a:ext cx="1596564" cy="10035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Avenir LT Std 45 Book" panose="020B05020202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5F96A87B-EEEB-4697-8F52-706E46F79C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2670397" y="2845854"/>
            <a:ext cx="1596564" cy="100355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Avenir LT Std 45 Book" panose="020B05020202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23266513-8B78-4D92-BBBA-895F92E53213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7578024" y="2844987"/>
            <a:ext cx="1596564" cy="100355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Avenir LT Std 45 Book" panose="020B05020202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BD4D20-0293-4F44-BC66-51DE00B44948}"/>
              </a:ext>
            </a:extLst>
          </p:cNvPr>
          <p:cNvSpPr/>
          <p:nvPr/>
        </p:nvSpPr>
        <p:spPr>
          <a:xfrm>
            <a:off x="0" y="6758248"/>
            <a:ext cx="12192000" cy="12469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638CE4D-8AF7-4655-B8A7-03FB289AEFA8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738375" y="730071"/>
            <a:ext cx="10515600" cy="1595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>
              <a:buFontTx/>
              <a:buBlip>
                <a:blip r:embed="rId3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1pPr>
            <a:lvl2pPr marL="685800" indent="-228600" algn="l">
              <a:buFontTx/>
              <a:buBlip>
                <a:blip r:embed="rId4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2pPr>
            <a:lvl3pPr marL="1143000" indent="-228600" algn="l">
              <a:buFontTx/>
              <a:buBlip>
                <a:blip r:embed="rId5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3pPr>
            <a:lvl4pPr marL="1600200" indent="-228600" algn="l">
              <a:buFontTx/>
              <a:buBlip>
                <a:blip r:embed="rId5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4pPr>
            <a:lvl5pPr marL="2057400" indent="-228600" algn="l">
              <a:buFontTx/>
              <a:buBlip>
                <a:blip r:embed="rId5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9951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84AEB02-5FF3-4A7D-B421-B4C6B925A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A3DC53-5541-4A8D-94ED-64F791A7BF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85334"/>
            <a:ext cx="5048892" cy="61383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500" b="1">
                <a:solidFill>
                  <a:srgbClr val="002060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2E2A92B-3EF0-4633-B04B-1590114486E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471833" y="863600"/>
            <a:ext cx="4354626" cy="11895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Clr>
                <a:srgbClr val="6FBA0D"/>
              </a:buClr>
              <a:buFontTx/>
              <a:buNone/>
              <a:defRPr sz="2400" i="1">
                <a:solidFill>
                  <a:srgbClr val="002060"/>
                </a:solidFill>
                <a:latin typeface="Avenir LT Std 55 Roman" panose="020B0503020203020204" pitchFamily="34" charset="0"/>
              </a:defRPr>
            </a:lvl1pPr>
            <a:lvl2pPr marL="914400" indent="-457200">
              <a:buClr>
                <a:srgbClr val="6FBA0D"/>
              </a:buClr>
              <a:buFontTx/>
              <a:buBlip>
                <a:blip r:embed="rId3"/>
              </a:buBlip>
              <a:defRPr sz="2400" i="1">
                <a:solidFill>
                  <a:schemeClr val="tx1"/>
                </a:solidFill>
                <a:latin typeface="Avenir LT Std 55 Roman" panose="020B0503020203020204" pitchFamily="34" charset="0"/>
              </a:defRPr>
            </a:lvl2pPr>
            <a:lvl3pPr marL="1143000" indent="-228600">
              <a:buFontTx/>
              <a:buBlip>
                <a:blip r:embed="rId4"/>
              </a:buBlip>
              <a:defRPr sz="2400" i="1">
                <a:solidFill>
                  <a:schemeClr val="tx1"/>
                </a:solidFill>
                <a:latin typeface="Avenir LT Std 55 Roman" panose="020B0503020203020204" pitchFamily="34" charset="0"/>
              </a:defRPr>
            </a:lvl3pPr>
            <a:lvl4pPr marL="1600200" indent="-228600">
              <a:buFontTx/>
              <a:buBlip>
                <a:blip r:embed="rId4"/>
              </a:buBlip>
              <a:defRPr sz="2400" i="1">
                <a:solidFill>
                  <a:schemeClr val="tx1"/>
                </a:solidFill>
                <a:latin typeface="Avenir LT Std 55 Roman" panose="020B0503020203020204" pitchFamily="34" charset="0"/>
              </a:defRPr>
            </a:lvl4pPr>
            <a:lvl5pPr marL="2057400" indent="-228600">
              <a:buFontTx/>
              <a:buBlip>
                <a:blip r:embed="rId4"/>
              </a:buBlip>
              <a:defRPr sz="2400" i="1">
                <a:solidFill>
                  <a:schemeClr val="tx1"/>
                </a:solidFill>
                <a:latin typeface="Avenir LT Std 55 Roman" panose="020B0503020203020204" pitchFamily="34" charset="0"/>
              </a:defRPr>
            </a:lvl5pPr>
          </a:lstStyle>
          <a:p>
            <a:pPr lvl="0"/>
            <a:r>
              <a:rPr lang="es-419" err="1"/>
              <a:t>Insert</a:t>
            </a:r>
            <a:r>
              <a:rPr lang="es-419"/>
              <a:t> </a:t>
            </a:r>
            <a:r>
              <a:rPr lang="es-419" err="1"/>
              <a:t>custom</a:t>
            </a:r>
            <a:r>
              <a:rPr lang="es-419"/>
              <a:t> </a:t>
            </a:r>
            <a:r>
              <a:rPr lang="es-419" err="1"/>
              <a:t>image</a:t>
            </a:r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938687C-B9D9-4879-998C-BB040F4EE75A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8201" y="2027768"/>
            <a:ext cx="504889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Tx/>
              <a:buBlip>
                <a:blip r:embed="rId5"/>
              </a:buBlip>
              <a:defRPr sz="1800" i="1">
                <a:solidFill>
                  <a:schemeClr val="tx2"/>
                </a:solidFill>
                <a:latin typeface="Avenir LT Std 55 Roman" panose="020B0503020203020204" pitchFamily="34" charset="0"/>
              </a:defRPr>
            </a:lvl1pPr>
            <a:lvl2pPr marL="685800" indent="-228600">
              <a:buFontTx/>
              <a:buBlip>
                <a:blip r:embed="rId3"/>
              </a:buBlip>
              <a:defRPr sz="1800" i="1">
                <a:solidFill>
                  <a:schemeClr val="tx2"/>
                </a:solidFill>
                <a:latin typeface="Avenir LT Std 55 Roman" panose="020B0503020203020204" pitchFamily="34" charset="0"/>
              </a:defRPr>
            </a:lvl2pPr>
            <a:lvl3pPr marL="1143000" indent="-228600">
              <a:buFontTx/>
              <a:buBlip>
                <a:blip r:embed="rId4"/>
              </a:buBlip>
              <a:defRPr sz="1800" i="1">
                <a:solidFill>
                  <a:schemeClr val="tx2"/>
                </a:solidFill>
                <a:latin typeface="Avenir LT Std 55 Roman" panose="020B0503020203020204" pitchFamily="34" charset="0"/>
              </a:defRPr>
            </a:lvl3pPr>
            <a:lvl4pPr marL="1600200" indent="-228600">
              <a:buFontTx/>
              <a:buBlip>
                <a:blip r:embed="rId4"/>
              </a:buBlip>
              <a:defRPr sz="1800" i="1">
                <a:solidFill>
                  <a:schemeClr val="tx2"/>
                </a:solidFill>
                <a:latin typeface="Avenir LT Std 55 Roman" panose="020B0503020203020204" pitchFamily="34" charset="0"/>
              </a:defRPr>
            </a:lvl4pPr>
            <a:lvl5pPr marL="2057400" indent="-228600">
              <a:buFontTx/>
              <a:buBlip>
                <a:blip r:embed="rId4"/>
              </a:buBlip>
              <a:defRPr sz="1800" i="1">
                <a:solidFill>
                  <a:schemeClr val="tx2"/>
                </a:solidFill>
                <a:latin typeface="Avenir LT Std 55 Roman" panose="020B0503020203020204" pitchFamily="34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8F5D81-4BAB-439B-8262-FCC02D0FBA3E}"/>
              </a:ext>
            </a:extLst>
          </p:cNvPr>
          <p:cNvSpPr/>
          <p:nvPr/>
        </p:nvSpPr>
        <p:spPr>
          <a:xfrm>
            <a:off x="0" y="6758248"/>
            <a:ext cx="12192000" cy="12469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2158381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Title-Subtitle-Image-or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2C3ADEA-2C6A-4819-ABB0-3F694B0D3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482" y="-9841"/>
            <a:ext cx="5194520" cy="686784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9228A6E-2A0F-4F77-A428-CE1FB2FA50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67904" y="2387037"/>
            <a:ext cx="4801456" cy="56470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2500" b="1">
                <a:solidFill>
                  <a:schemeClr val="bg1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120EC5C3-52A1-44EA-8B19-96CB8BEAAC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67905" y="3379436"/>
            <a:ext cx="4801456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venir LT Std 55 Roman" panose="020B05030202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CF152F-6B34-45FB-BC4A-104BE14B591F}"/>
              </a:ext>
            </a:extLst>
          </p:cNvPr>
          <p:cNvSpPr/>
          <p:nvPr/>
        </p:nvSpPr>
        <p:spPr>
          <a:xfrm>
            <a:off x="0" y="6758248"/>
            <a:ext cx="12192000" cy="12469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7B5120C-3D29-4CED-9918-F6824E0DF10B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46612" y="252508"/>
            <a:ext cx="6506966" cy="62569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>
              <a:buFontTx/>
              <a:buBlip>
                <a:blip r:embed="rId3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1pPr>
            <a:lvl2pPr marL="685800" indent="-228600" algn="l">
              <a:buFontTx/>
              <a:buBlip>
                <a:blip r:embed="rId4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2pPr>
            <a:lvl3pPr marL="1143000" indent="-228600" algn="l">
              <a:buFontTx/>
              <a:buBlip>
                <a:blip r:embed="rId5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3pPr>
            <a:lvl4pPr marL="1600200" indent="-228600" algn="l">
              <a:buFontTx/>
              <a:buBlip>
                <a:blip r:embed="rId5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4pPr>
            <a:lvl5pPr marL="2057400" indent="-228600" algn="l">
              <a:buFontTx/>
              <a:buBlip>
                <a:blip r:embed="rId5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15531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Title-Subtitle-Image-or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3819A60-AB40-4ABB-BBAD-C6B8AF049E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0963" y="2387037"/>
            <a:ext cx="4801456" cy="56470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2500" b="1">
                <a:solidFill>
                  <a:schemeClr val="bg1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CD17E7C-2D46-4B2A-A498-AA015A8BCF7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0964" y="3379436"/>
            <a:ext cx="4801456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venir LT Std 55 Roman" panose="020B05030202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 style</a:t>
            </a:r>
          </a:p>
        </p:txBody>
      </p:sp>
      <p:pic>
        <p:nvPicPr>
          <p:cNvPr id="7" name="Picture 6" descr="A blue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293D591-67B5-46EA-9170-43CD7874B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94520" cy="68678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F3AD4C8-4C63-49B2-986A-1ACE587DBFB8}"/>
              </a:ext>
            </a:extLst>
          </p:cNvPr>
          <p:cNvSpPr/>
          <p:nvPr/>
        </p:nvSpPr>
        <p:spPr>
          <a:xfrm>
            <a:off x="0" y="6758248"/>
            <a:ext cx="12192000" cy="12469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FE565E4-07DA-440A-A557-045FECB8F8A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439777" y="253627"/>
            <a:ext cx="6506966" cy="62569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>
              <a:buFontTx/>
              <a:buBlip>
                <a:blip r:embed="rId3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1pPr>
            <a:lvl2pPr marL="685800" indent="-228600" algn="l">
              <a:buFontTx/>
              <a:buBlip>
                <a:blip r:embed="rId4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2pPr>
            <a:lvl3pPr marL="1143000" indent="-228600" algn="l">
              <a:buFontTx/>
              <a:buBlip>
                <a:blip r:embed="rId5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3pPr>
            <a:lvl4pPr marL="1600200" indent="-228600" algn="l">
              <a:buFontTx/>
              <a:buBlip>
                <a:blip r:embed="rId5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4pPr>
            <a:lvl5pPr marL="2057400" indent="-228600" algn="l">
              <a:buFontTx/>
              <a:buBlip>
                <a:blip r:embed="rId5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56997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54106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284FDC17-39A2-4B19-9E09-62ACF00B3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-1524"/>
            <a:ext cx="12189292" cy="685952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534B27F-F5B1-4F52-A143-3EC001694337}"/>
              </a:ext>
            </a:extLst>
          </p:cNvPr>
          <p:cNvSpPr/>
          <p:nvPr/>
        </p:nvSpPr>
        <p:spPr>
          <a:xfrm>
            <a:off x="0" y="6758248"/>
            <a:ext cx="12192000" cy="12469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292649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-White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3DC53-5541-4A8D-94ED-64F791A7BF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85334"/>
            <a:ext cx="5048892" cy="61383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500" b="1">
                <a:solidFill>
                  <a:srgbClr val="002060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2E2A92B-3EF0-4633-B04B-1590114486E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471833" y="863600"/>
            <a:ext cx="4354626" cy="11895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Clr>
                <a:srgbClr val="6FBA0D"/>
              </a:buClr>
              <a:buFontTx/>
              <a:buNone/>
              <a:defRPr sz="2400" i="1">
                <a:solidFill>
                  <a:srgbClr val="002060"/>
                </a:solidFill>
                <a:latin typeface="Avenir LT Std 55 Roman" panose="020B0503020203020204" pitchFamily="34" charset="0"/>
              </a:defRPr>
            </a:lvl1pPr>
            <a:lvl2pPr marL="914400" indent="-457200">
              <a:buClr>
                <a:srgbClr val="6FBA0D"/>
              </a:buClr>
              <a:buFontTx/>
              <a:buBlip>
                <a:blip r:embed="rId2"/>
              </a:buBlip>
              <a:defRPr sz="2400" i="1">
                <a:solidFill>
                  <a:schemeClr val="tx1"/>
                </a:solidFill>
                <a:latin typeface="Avenir LT Std 55 Roman" panose="020B0503020203020204" pitchFamily="34" charset="0"/>
              </a:defRPr>
            </a:lvl2pPr>
            <a:lvl3pPr marL="1143000" indent="-228600">
              <a:buFontTx/>
              <a:buBlip>
                <a:blip r:embed="rId3"/>
              </a:buBlip>
              <a:defRPr sz="2400" i="1">
                <a:solidFill>
                  <a:schemeClr val="tx1"/>
                </a:solidFill>
                <a:latin typeface="Avenir LT Std 55 Roman" panose="020B0503020203020204" pitchFamily="34" charset="0"/>
              </a:defRPr>
            </a:lvl3pPr>
            <a:lvl4pPr marL="1600200" indent="-228600">
              <a:buFontTx/>
              <a:buBlip>
                <a:blip r:embed="rId3"/>
              </a:buBlip>
              <a:defRPr sz="2400" i="1">
                <a:solidFill>
                  <a:schemeClr val="tx1"/>
                </a:solidFill>
                <a:latin typeface="Avenir LT Std 55 Roman" panose="020B0503020203020204" pitchFamily="34" charset="0"/>
              </a:defRPr>
            </a:lvl4pPr>
            <a:lvl5pPr marL="2057400" indent="-228600">
              <a:buFontTx/>
              <a:buBlip>
                <a:blip r:embed="rId3"/>
              </a:buBlip>
              <a:defRPr sz="2400" i="1">
                <a:solidFill>
                  <a:schemeClr val="tx1"/>
                </a:solidFill>
                <a:latin typeface="Avenir LT Std 55 Roman" panose="020B0503020203020204" pitchFamily="34" charset="0"/>
              </a:defRPr>
            </a:lvl5pPr>
          </a:lstStyle>
          <a:p>
            <a:pPr lvl="0"/>
            <a:r>
              <a:rPr lang="es-419" err="1"/>
              <a:t>Insert</a:t>
            </a:r>
            <a:r>
              <a:rPr lang="es-419"/>
              <a:t> </a:t>
            </a:r>
            <a:r>
              <a:rPr lang="es-419" err="1"/>
              <a:t>custom</a:t>
            </a:r>
            <a:r>
              <a:rPr lang="es-419"/>
              <a:t> </a:t>
            </a:r>
            <a:r>
              <a:rPr lang="es-419" err="1"/>
              <a:t>image</a:t>
            </a:r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938687C-B9D9-4879-998C-BB040F4EE75A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8201" y="2027768"/>
            <a:ext cx="504889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Tx/>
              <a:buBlip>
                <a:blip r:embed="rId4"/>
              </a:buBlip>
              <a:defRPr sz="1800" i="1">
                <a:solidFill>
                  <a:schemeClr val="tx2"/>
                </a:solidFill>
                <a:latin typeface="Avenir LT Std 55 Roman" panose="020B0503020203020204" pitchFamily="34" charset="0"/>
              </a:defRPr>
            </a:lvl1pPr>
            <a:lvl2pPr marL="685800" indent="-228600">
              <a:buFontTx/>
              <a:buBlip>
                <a:blip r:embed="rId2"/>
              </a:buBlip>
              <a:defRPr sz="1800" i="1">
                <a:solidFill>
                  <a:schemeClr val="tx2"/>
                </a:solidFill>
                <a:latin typeface="Avenir LT Std 55 Roman" panose="020B0503020203020204" pitchFamily="34" charset="0"/>
              </a:defRPr>
            </a:lvl2pPr>
            <a:lvl3pPr marL="1143000" indent="-228600">
              <a:buFontTx/>
              <a:buBlip>
                <a:blip r:embed="rId3"/>
              </a:buBlip>
              <a:defRPr sz="1800" i="1">
                <a:solidFill>
                  <a:schemeClr val="tx2"/>
                </a:solidFill>
                <a:latin typeface="Avenir LT Std 55 Roman" panose="020B0503020203020204" pitchFamily="34" charset="0"/>
              </a:defRPr>
            </a:lvl3pPr>
            <a:lvl4pPr marL="1600200" indent="-228600">
              <a:buFontTx/>
              <a:buBlip>
                <a:blip r:embed="rId3"/>
              </a:buBlip>
              <a:defRPr sz="1800" i="1">
                <a:solidFill>
                  <a:schemeClr val="tx2"/>
                </a:solidFill>
                <a:latin typeface="Avenir LT Std 55 Roman" panose="020B0503020203020204" pitchFamily="34" charset="0"/>
              </a:defRPr>
            </a:lvl4pPr>
            <a:lvl5pPr marL="2057400" indent="-228600">
              <a:buFontTx/>
              <a:buBlip>
                <a:blip r:embed="rId3"/>
              </a:buBlip>
              <a:defRPr sz="1800" i="1">
                <a:solidFill>
                  <a:schemeClr val="tx2"/>
                </a:solidFill>
                <a:latin typeface="Avenir LT Std 55 Roman" panose="020B0503020203020204" pitchFamily="34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8F5D81-4BAB-439B-8262-FCC02D0FBA3E}"/>
              </a:ext>
            </a:extLst>
          </p:cNvPr>
          <p:cNvSpPr/>
          <p:nvPr/>
        </p:nvSpPr>
        <p:spPr>
          <a:xfrm>
            <a:off x="0" y="6758248"/>
            <a:ext cx="12192000" cy="12469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505694-C6E8-4BCA-8ABD-7E75E41669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83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CF-Hi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F3AB2-89DD-4FB2-9766-86CD59F2CB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083" y="881574"/>
            <a:ext cx="6192015" cy="52722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500" b="1">
                <a:solidFill>
                  <a:srgbClr val="002060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DFD2187D-ED48-46C7-AE3A-5DDA52DC6A6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010659" y="2893668"/>
            <a:ext cx="3778962" cy="36817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Avenir LT Std 35 Light" panose="020B04020202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lnSpc>
                <a:spcPct val="150000"/>
              </a:lnSpc>
              <a:defRPr sz="3000" spc="-59">
                <a:solidFill>
                  <a:srgbClr val="FFFFFF"/>
                </a:solidFill>
              </a:defRPr>
            </a:pPr>
            <a:r>
              <a:rPr lang="es-419" sz="1600" err="1">
                <a:solidFill>
                  <a:schemeClr val="bg1"/>
                </a:solidFill>
              </a:rPr>
              <a:t>Click</a:t>
            </a:r>
            <a:r>
              <a:rPr lang="es-419" sz="1600">
                <a:solidFill>
                  <a:schemeClr val="bg1"/>
                </a:solidFill>
              </a:rPr>
              <a:t> </a:t>
            </a:r>
            <a:r>
              <a:rPr lang="es-419" sz="1600" err="1">
                <a:solidFill>
                  <a:schemeClr val="bg1"/>
                </a:solidFill>
              </a:rPr>
              <a:t>to</a:t>
            </a:r>
            <a:r>
              <a:rPr lang="es-419" sz="1600">
                <a:solidFill>
                  <a:schemeClr val="bg1"/>
                </a:solidFill>
              </a:rPr>
              <a:t> </a:t>
            </a:r>
            <a:r>
              <a:rPr lang="es-419" sz="1600" err="1">
                <a:solidFill>
                  <a:schemeClr val="bg1"/>
                </a:solidFill>
              </a:rPr>
              <a:t>edit</a:t>
            </a:r>
            <a:r>
              <a:rPr lang="es-419" sz="1600">
                <a:solidFill>
                  <a:schemeClr val="bg1"/>
                </a:solidFill>
              </a:rPr>
              <a:t> </a:t>
            </a:r>
            <a:r>
              <a:rPr lang="es-419" sz="1600" err="1">
                <a:solidFill>
                  <a:schemeClr val="bg1"/>
                </a:solidFill>
              </a:rPr>
              <a:t>text</a:t>
            </a:r>
            <a:r>
              <a:rPr lang="es-419" sz="1600">
                <a:solidFill>
                  <a:schemeClr val="bg1"/>
                </a:solidFill>
              </a:rPr>
              <a:t> </a:t>
            </a:r>
            <a:r>
              <a:rPr lang="es-419" sz="1600" err="1">
                <a:solidFill>
                  <a:schemeClr val="bg1"/>
                </a:solidFill>
              </a:rPr>
              <a:t>style</a:t>
            </a:r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623351-6E1F-42D0-9A8D-66BA49238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304" y="0"/>
            <a:ext cx="56206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574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CF-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7B739134-5EFD-4017-BC00-90CB8E7DE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2668384"/>
            <a:ext cx="12186584" cy="41896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CDC6BA-FDAD-48E7-94ED-297857AF7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149600"/>
            <a:ext cx="10515600" cy="306652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50000"/>
              </a:lnSpc>
              <a:defRPr sz="1800">
                <a:solidFill>
                  <a:schemeClr val="bg1"/>
                </a:solidFill>
                <a:latin typeface="Avenir LT Std 35 Light" panose="020B0402020203020204" pitchFamily="34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s-419" sz="2000" err="1">
                <a:solidFill>
                  <a:schemeClr val="bg1"/>
                </a:solidFill>
                <a:latin typeface="Avenir LT Std 35 Light" panose="020B0402020203020204" pitchFamily="34" charset="0"/>
              </a:rPr>
              <a:t>Click</a:t>
            </a:r>
            <a:r>
              <a:rPr lang="es-419" sz="2000">
                <a:solidFill>
                  <a:schemeClr val="bg1"/>
                </a:solidFill>
                <a:latin typeface="Avenir LT Std 35 Light" panose="020B0402020203020204" pitchFamily="34" charset="0"/>
              </a:rPr>
              <a:t> </a:t>
            </a:r>
            <a:r>
              <a:rPr lang="es-419" sz="2000" err="1">
                <a:solidFill>
                  <a:schemeClr val="bg1"/>
                </a:solidFill>
                <a:latin typeface="Avenir LT Std 35 Light" panose="020B0402020203020204" pitchFamily="34" charset="0"/>
              </a:rPr>
              <a:t>to</a:t>
            </a:r>
            <a:r>
              <a:rPr lang="es-419" sz="2000">
                <a:solidFill>
                  <a:schemeClr val="bg1"/>
                </a:solidFill>
                <a:latin typeface="Avenir LT Std 35 Light" panose="020B0402020203020204" pitchFamily="34" charset="0"/>
              </a:rPr>
              <a:t> </a:t>
            </a:r>
            <a:r>
              <a:rPr lang="es-419" sz="2000" err="1">
                <a:solidFill>
                  <a:schemeClr val="bg1"/>
                </a:solidFill>
                <a:latin typeface="Avenir LT Std 35 Light" panose="020B0402020203020204" pitchFamily="34" charset="0"/>
              </a:rPr>
              <a:t>edit</a:t>
            </a:r>
            <a:r>
              <a:rPr lang="es-419" sz="2000">
                <a:solidFill>
                  <a:schemeClr val="bg1"/>
                </a:solidFill>
                <a:latin typeface="Avenir LT Std 35 Light" panose="020B0402020203020204" pitchFamily="34" charset="0"/>
              </a:rPr>
              <a:t> </a:t>
            </a:r>
            <a:r>
              <a:rPr lang="es-419" sz="2000" err="1">
                <a:solidFill>
                  <a:schemeClr val="bg1"/>
                </a:solidFill>
                <a:latin typeface="Avenir LT Std 35 Light" panose="020B0402020203020204" pitchFamily="34" charset="0"/>
              </a:rPr>
              <a:t>subtitle</a:t>
            </a:r>
            <a:endParaRPr lang="es-SV" sz="2000">
              <a:solidFill>
                <a:schemeClr val="bg1"/>
              </a:solidFill>
              <a:latin typeface="Avenir LT Std 35 Light" panose="020B0402020203020204" pitchFamily="34" charset="0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0CCEB936-AEDE-4BB8-BDCC-6871BE299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547" y="913390"/>
            <a:ext cx="6552905" cy="95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531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Title-and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FFBCD8-5D99-4765-9DAA-EFE628F5B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1962577E-497D-4BE7-952F-CE29C1362ED2}"/>
              </a:ext>
            </a:extLst>
          </p:cNvPr>
          <p:cNvSpPr txBox="1">
            <a:spLocks/>
          </p:cNvSpPr>
          <p:nvPr/>
        </p:nvSpPr>
        <p:spPr>
          <a:xfrm>
            <a:off x="941693" y="3325896"/>
            <a:ext cx="4738983" cy="7553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s-ES" sz="32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LT Std 55 Roman" panose="020B0503020203020204" pitchFamily="34" charset="0"/>
                <a:ea typeface="Arial" charset="0"/>
                <a:cs typeface="Arial" charset="0"/>
              </a:rPr>
              <a:t>PRESENTATION TITLE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037AE565-BF93-481B-861F-94BEAFBD30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54" y="1729127"/>
            <a:ext cx="5519558" cy="9837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CDC6BA-FDAD-48E7-94ED-297857AF7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466" y="927100"/>
            <a:ext cx="10515600" cy="8020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500" b="1">
                <a:solidFill>
                  <a:srgbClr val="002060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F48D671-63AB-4BF9-B731-B30CFBFB10A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90466" y="190561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Tx/>
              <a:buBlip>
                <a:blip r:embed="rId4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1pPr>
            <a:lvl2pPr marL="685800" indent="-228600">
              <a:buFontTx/>
              <a:buBlip>
                <a:blip r:embed="rId5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2pPr>
            <a:lvl3pPr marL="1143000" indent="-228600">
              <a:buFontTx/>
              <a:buBlip>
                <a:blip r:embed="rId6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3pPr>
            <a:lvl4pPr marL="1600200" indent="-228600">
              <a:buFontTx/>
              <a:buBlip>
                <a:blip r:embed="rId6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4pPr>
            <a:lvl5pPr marL="2057400" indent="-228600">
              <a:buFontTx/>
              <a:buBlip>
                <a:blip r:embed="rId6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FB5245-31CA-4BB1-90A1-5BCBC11616A0}"/>
              </a:ext>
            </a:extLst>
          </p:cNvPr>
          <p:cNvSpPr/>
          <p:nvPr/>
        </p:nvSpPr>
        <p:spPr>
          <a:xfrm>
            <a:off x="0" y="6758248"/>
            <a:ext cx="12192000" cy="12469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366954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Title-and-Text-White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1962577E-497D-4BE7-952F-CE29C1362ED2}"/>
              </a:ext>
            </a:extLst>
          </p:cNvPr>
          <p:cNvSpPr txBox="1">
            <a:spLocks/>
          </p:cNvSpPr>
          <p:nvPr/>
        </p:nvSpPr>
        <p:spPr>
          <a:xfrm>
            <a:off x="941693" y="3325896"/>
            <a:ext cx="4738983" cy="7553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s-ES" sz="32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LT Std 55 Roman" panose="020B0503020203020204" pitchFamily="34" charset="0"/>
                <a:ea typeface="Arial" charset="0"/>
                <a:cs typeface="Arial" charset="0"/>
              </a:rPr>
              <a:t>PRESENTATION TITLE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037AE565-BF93-481B-861F-94BEAFBD30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54" y="1729127"/>
            <a:ext cx="5519558" cy="9837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CDC6BA-FDAD-48E7-94ED-297857AF7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466" y="927100"/>
            <a:ext cx="10515600" cy="8020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500" b="1">
                <a:solidFill>
                  <a:srgbClr val="002060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F48D671-63AB-4BF9-B731-B30CFBFB10A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90466" y="190561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Tx/>
              <a:buBlip>
                <a:blip r:embed="rId3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1pPr>
            <a:lvl2pPr marL="685800" indent="-228600">
              <a:buFontTx/>
              <a:buBlip>
                <a:blip r:embed="rId4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2pPr>
            <a:lvl3pPr marL="1143000" indent="-228600">
              <a:buFontTx/>
              <a:buBlip>
                <a:blip r:embed="rId5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3pPr>
            <a:lvl4pPr marL="1600200" indent="-228600">
              <a:buFontTx/>
              <a:buBlip>
                <a:blip r:embed="rId5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4pPr>
            <a:lvl5pPr marL="2057400" indent="-228600">
              <a:buFontTx/>
              <a:buBlip>
                <a:blip r:embed="rId5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FB5245-31CA-4BB1-90A1-5BCBC11616A0}"/>
              </a:ext>
            </a:extLst>
          </p:cNvPr>
          <p:cNvSpPr/>
          <p:nvPr/>
        </p:nvSpPr>
        <p:spPr>
          <a:xfrm>
            <a:off x="0" y="6758248"/>
            <a:ext cx="12192000" cy="12469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86343D-E837-4520-8F13-24F03FF604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590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Title-and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821CE9D-B45F-4E73-BABF-82713E08D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1962577E-497D-4BE7-952F-CE29C1362ED2}"/>
              </a:ext>
            </a:extLst>
          </p:cNvPr>
          <p:cNvSpPr txBox="1">
            <a:spLocks/>
          </p:cNvSpPr>
          <p:nvPr/>
        </p:nvSpPr>
        <p:spPr>
          <a:xfrm>
            <a:off x="941693" y="3325896"/>
            <a:ext cx="4738983" cy="7553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s-ES" sz="32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LT Std 55 Roman" panose="020B0503020203020204" pitchFamily="34" charset="0"/>
                <a:ea typeface="Arial" charset="0"/>
                <a:cs typeface="Arial" charset="0"/>
              </a:rPr>
              <a:t>PRESENTATION TITLE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037AE565-BF93-481B-861F-94BEAFBD30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54" y="1729127"/>
            <a:ext cx="5519558" cy="9837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CDC6BA-FDAD-48E7-94ED-297857AF7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927100"/>
            <a:ext cx="10515600" cy="80202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500" b="1">
                <a:solidFill>
                  <a:srgbClr val="002060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A43D9C-294E-4711-B7F3-17303A681E34}"/>
              </a:ext>
            </a:extLst>
          </p:cNvPr>
          <p:cNvSpPr/>
          <p:nvPr/>
        </p:nvSpPr>
        <p:spPr>
          <a:xfrm>
            <a:off x="0" y="6758248"/>
            <a:ext cx="12192000" cy="12469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EC8A759-B63D-4D2C-9E2D-426CBF0E5E8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38198" y="190561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ctr">
              <a:buFontTx/>
              <a:buBlip>
                <a:blip r:embed="rId4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1pPr>
            <a:lvl2pPr marL="685800" indent="-228600" algn="ctr">
              <a:buFontTx/>
              <a:buBlip>
                <a:blip r:embed="rId5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2pPr>
            <a:lvl3pPr marL="1143000" indent="-228600" algn="ctr">
              <a:buFontTx/>
              <a:buBlip>
                <a:blip r:embed="rId6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3pPr>
            <a:lvl4pPr marL="1600200" indent="-228600" algn="ctr">
              <a:buFontTx/>
              <a:buBlip>
                <a:blip r:embed="rId6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4pPr>
            <a:lvl5pPr marL="2057400" indent="-228600" algn="ctr">
              <a:buFontTx/>
              <a:buBlip>
                <a:blip r:embed="rId6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9338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Title-and-Text-White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1962577E-497D-4BE7-952F-CE29C1362ED2}"/>
              </a:ext>
            </a:extLst>
          </p:cNvPr>
          <p:cNvSpPr txBox="1">
            <a:spLocks/>
          </p:cNvSpPr>
          <p:nvPr/>
        </p:nvSpPr>
        <p:spPr>
          <a:xfrm>
            <a:off x="941693" y="3325896"/>
            <a:ext cx="4738983" cy="7553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s-ES" sz="32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LT Std 55 Roman" panose="020B0503020203020204" pitchFamily="34" charset="0"/>
                <a:ea typeface="Arial" charset="0"/>
                <a:cs typeface="Arial" charset="0"/>
              </a:rPr>
              <a:t>PRESENTATION TITLE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037AE565-BF93-481B-861F-94BEAFBD30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54" y="1729127"/>
            <a:ext cx="5519558" cy="9837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CDC6BA-FDAD-48E7-94ED-297857AF7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927100"/>
            <a:ext cx="10515600" cy="80202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500" b="1">
                <a:solidFill>
                  <a:srgbClr val="002060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A43D9C-294E-4711-B7F3-17303A681E34}"/>
              </a:ext>
            </a:extLst>
          </p:cNvPr>
          <p:cNvSpPr/>
          <p:nvPr/>
        </p:nvSpPr>
        <p:spPr>
          <a:xfrm>
            <a:off x="0" y="6758248"/>
            <a:ext cx="12192000" cy="12469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EC8A759-B63D-4D2C-9E2D-426CBF0E5E8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38198" y="190561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ctr">
              <a:buFontTx/>
              <a:buBlip>
                <a:blip r:embed="rId3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1pPr>
            <a:lvl2pPr marL="685800" indent="-228600" algn="ctr">
              <a:buFontTx/>
              <a:buBlip>
                <a:blip r:embed="rId4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2pPr>
            <a:lvl3pPr marL="1143000" indent="-228600" algn="ctr">
              <a:buFontTx/>
              <a:buBlip>
                <a:blip r:embed="rId5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3pPr>
            <a:lvl4pPr marL="1600200" indent="-228600" algn="ctr">
              <a:buFontTx/>
              <a:buBlip>
                <a:blip r:embed="rId5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4pPr>
            <a:lvl5pPr marL="2057400" indent="-228600" algn="ctr">
              <a:buFontTx/>
              <a:buBlip>
                <a:blip r:embed="rId5"/>
              </a:buBlip>
              <a:defRPr sz="1800" i="0">
                <a:solidFill>
                  <a:schemeClr val="tx2"/>
                </a:solidFill>
                <a:latin typeface="Avenir LT Std 55 Roman" panose="020B0503020203020204" pitchFamily="34" charset="0"/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2BA887-68EC-449C-87D3-1B14DC0741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563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4141AF-170F-4902-9739-97C841D97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6137CE-4E9D-4608-A174-9B3E512DF0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49F9B8-6BD7-4DFD-A3AD-C313A4F503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738D1-3204-4C94-8184-F0D0A59BCB58}" type="datetimeFigureOut">
              <a:rPr lang="en-GB" smtClean="0"/>
              <a:t>08/01/2024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AB3C4-615B-496B-AE56-7473F517F4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C3634-9EA5-4763-8E9C-F5DAC2E86F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6E028-7B3B-47EC-868C-5CE6664B58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6218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acftechnologies.com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2A03D-C62C-5E95-9C9D-3DC50C898A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829" y="3158647"/>
            <a:ext cx="11380342" cy="1689578"/>
          </a:xfrm>
        </p:spPr>
        <p:txBody>
          <a:bodyPr>
            <a:noAutofit/>
          </a:bodyPr>
          <a:lstStyle/>
          <a:p>
            <a:pPr algn="l"/>
            <a:r>
              <a:rPr lang="en-US" sz="6000" b="0">
                <a:latin typeface="Abadi Extra Light" panose="020B0204020104020204" pitchFamily="34" charset="0"/>
              </a:rPr>
              <a:t>Introductions</a:t>
            </a:r>
            <a:endParaRPr lang="en-GB" sz="6000" b="0" dirty="0">
              <a:latin typeface="Abadi Extra Light" panose="020B0204020104020204" pitchFamily="34" charset="0"/>
            </a:endParaRP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01CEBB2B-5400-AD37-3C86-45784D1407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29" y="1951993"/>
            <a:ext cx="2880006" cy="51329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64CBB6D-32AB-D1E9-0D5D-6EC5B420490C}"/>
              </a:ext>
            </a:extLst>
          </p:cNvPr>
          <p:cNvSpPr txBox="1">
            <a:spLocks/>
          </p:cNvSpPr>
          <p:nvPr/>
        </p:nvSpPr>
        <p:spPr>
          <a:xfrm>
            <a:off x="405829" y="6035198"/>
            <a:ext cx="11380342" cy="5647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Avenir LT Std 55 Roman" panose="020B0503020203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US" sz="1800" b="0" dirty="0">
                <a:latin typeface="Abadi Extra Light" panose="020B0204020104020204" pitchFamily="34" charset="0"/>
              </a:rPr>
              <a:t>2024</a:t>
            </a:r>
            <a:endParaRPr lang="en-GB" sz="1800" b="0" dirty="0"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644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7EC1A68-59F4-2509-B606-054AABD95D3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4512807"/>
            <a:ext cx="12192000" cy="23742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LT Std 55 Roman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9AB49C5-80A2-86B3-9F5E-35DC9A83A579}"/>
              </a:ext>
            </a:extLst>
          </p:cNvPr>
          <p:cNvSpPr txBox="1">
            <a:spLocks/>
          </p:cNvSpPr>
          <p:nvPr/>
        </p:nvSpPr>
        <p:spPr>
          <a:xfrm>
            <a:off x="695609" y="384476"/>
            <a:ext cx="11039191" cy="16212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bg1"/>
                </a:solidFill>
                <a:latin typeface="Abadi Extra Light" panose="020B0204020104020204" pitchFamily="34" charset="0"/>
              </a:rPr>
              <a:t>Increasing footfall and creating a community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F1FD81-2A27-C191-2D41-4EFD823EB9E7}"/>
              </a:ext>
            </a:extLst>
          </p:cNvPr>
          <p:cNvSpPr txBox="1">
            <a:spLocks/>
          </p:cNvSpPr>
          <p:nvPr/>
        </p:nvSpPr>
        <p:spPr>
          <a:xfrm>
            <a:off x="754380" y="4909045"/>
            <a:ext cx="5503829" cy="158174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81757"/>
                </a:solidFill>
                <a:effectLst/>
                <a:uLnTx/>
                <a:uFillTx/>
                <a:latin typeface="Abadi Extra Light" panose="020B0204020104020204" pitchFamily="34" charset="0"/>
                <a:ea typeface="+mj-ea"/>
                <a:cs typeface="+mj-cs"/>
              </a:rPr>
              <a:t>Event Booking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181757"/>
              </a:solidFill>
              <a:effectLst/>
              <a:uLnTx/>
              <a:uFillTx/>
              <a:latin typeface="Abadi Extra Light" panose="020B0204020104020204" pitchFamily="34" charset="0"/>
              <a:ea typeface="+mj-ea"/>
              <a:cs typeface="+mj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6FBA0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81757"/>
                </a:solidFill>
                <a:effectLst/>
                <a:uLnTx/>
                <a:uFillTx/>
                <a:latin typeface="Abadi Extra Light" panose="020B0204020104020204" pitchFamily="34" charset="0"/>
                <a:ea typeface="+mj-ea"/>
                <a:cs typeface="+mj-cs"/>
              </a:rPr>
              <a:t>Create and promote in-</a:t>
            </a:r>
            <a:r>
              <a:rPr lang="en-US" sz="1600" dirty="0">
                <a:solidFill>
                  <a:srgbClr val="181757"/>
                </a:solidFill>
                <a:latin typeface="Abadi Extra Light" panose="020B0204020104020204" pitchFamily="34" charset="0"/>
              </a:rPr>
              <a:t>store or virtual events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6FBA0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181757"/>
                </a:solidFill>
                <a:latin typeface="Abadi Extra Light" panose="020B0204020104020204" pitchFamily="34" charset="0"/>
              </a:rPr>
              <a:t>Automatic communications via email, SMS or push notifications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81757"/>
              </a:solidFill>
              <a:effectLst/>
              <a:uLnTx/>
              <a:uFillTx/>
              <a:latin typeface="Abadi Extra Light" panose="020B0204020104020204" pitchFamily="34" charset="0"/>
              <a:ea typeface="+mj-ea"/>
              <a:cs typeface="+mj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6FBA0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181757"/>
                </a:solidFill>
                <a:latin typeface="Abadi Extra Light" panose="020B0204020104020204" pitchFamily="34" charset="0"/>
              </a:rPr>
              <a:t>Real-time reporting of event success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81757"/>
              </a:solidFill>
              <a:effectLst/>
              <a:uLnTx/>
              <a:uFillTx/>
              <a:latin typeface="Abadi Extra Light" panose="020B0204020104020204" pitchFamily="34" charset="0"/>
              <a:ea typeface="+mj-ea"/>
              <a:cs typeface="+mj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6FBA0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81757"/>
                </a:solidFill>
                <a:effectLst/>
                <a:uLnTx/>
                <a:uFillTx/>
                <a:latin typeface="Abadi Extra Light" panose="020B0204020104020204" pitchFamily="34" charset="0"/>
                <a:ea typeface="+mj-ea"/>
                <a:cs typeface="+mj-cs"/>
              </a:rPr>
              <a:t>Fully branded interfaces for a consistent brand experience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6FBA0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81757"/>
                </a:solidFill>
                <a:effectLst/>
                <a:uLnTx/>
                <a:uFillTx/>
                <a:latin typeface="Abadi Extra Light" panose="020B0204020104020204" pitchFamily="34" charset="0"/>
                <a:ea typeface="+mj-ea"/>
                <a:cs typeface="+mj-cs"/>
              </a:rPr>
              <a:t>Ability to create a community around stores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47AA4D-F382-C7AA-232E-38F37C3D0662}"/>
              </a:ext>
            </a:extLst>
          </p:cNvPr>
          <p:cNvSpPr txBox="1">
            <a:spLocks/>
          </p:cNvSpPr>
          <p:nvPr/>
        </p:nvSpPr>
        <p:spPr>
          <a:xfrm>
            <a:off x="6715409" y="4909046"/>
            <a:ext cx="5324191" cy="158174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81757"/>
                </a:solidFill>
                <a:effectLst/>
                <a:uLnTx/>
                <a:uFillTx/>
                <a:latin typeface="Abadi Extra Light" panose="020B0204020104020204" pitchFamily="34" charset="0"/>
                <a:ea typeface="+mj-ea"/>
                <a:cs typeface="+mj-cs"/>
              </a:rPr>
              <a:t>Campaign</a:t>
            </a:r>
            <a:r>
              <a:rPr lang="en-US" sz="2000" b="1" dirty="0">
                <a:solidFill>
                  <a:srgbClr val="181757"/>
                </a:solidFill>
                <a:latin typeface="Abadi Extra Light" panose="020B0204020104020204" pitchFamily="34" charset="0"/>
              </a:rPr>
              <a:t> Engine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81757"/>
              </a:solidFill>
              <a:effectLst/>
              <a:uLnTx/>
              <a:uFillTx/>
              <a:latin typeface="Abadi Extra Light" panose="020B0204020104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181757"/>
              </a:solidFill>
              <a:effectLst/>
              <a:uLnTx/>
              <a:uFillTx/>
              <a:latin typeface="Abadi Extra Light" panose="020B0204020104020204" pitchFamily="34" charset="0"/>
              <a:ea typeface="+mj-ea"/>
              <a:cs typeface="+mj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6FBA0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81757"/>
                </a:solidFill>
                <a:effectLst/>
                <a:uLnTx/>
                <a:uFillTx/>
                <a:latin typeface="Abadi Extra Light" panose="020B0204020104020204" pitchFamily="34" charset="0"/>
                <a:ea typeface="+mj-ea"/>
                <a:cs typeface="+mj-cs"/>
              </a:rPr>
              <a:t>Create lists of clients and invite for appointments or events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6FBA0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181757"/>
                </a:solidFill>
                <a:latin typeface="Abadi Extra Light" panose="020B0204020104020204" pitchFamily="34" charset="0"/>
              </a:rPr>
              <a:t>Empower managers to send personal invitations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6FBA0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181757"/>
                </a:solidFill>
                <a:latin typeface="Abadi Extra Light" panose="020B0204020104020204" pitchFamily="34" charset="0"/>
              </a:rPr>
              <a:t>Execute personalised email marketing campaigns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6FBA0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81757"/>
                </a:solidFill>
                <a:effectLst/>
                <a:uLnTx/>
                <a:uFillTx/>
                <a:latin typeface="Abadi Extra Light" panose="020B0204020104020204" pitchFamily="34" charset="0"/>
                <a:ea typeface="+mj-ea"/>
                <a:cs typeface="+mj-cs"/>
              </a:rPr>
              <a:t>Increase footfall to physical &amp; digital channels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6FBA0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81757"/>
              </a:solidFill>
              <a:effectLst/>
              <a:uLnTx/>
              <a:uFillTx/>
              <a:latin typeface="Abadi Extra Light" panose="020B0204020104020204" pitchFamily="34" charset="0"/>
              <a:ea typeface="+mj-ea"/>
              <a:cs typeface="+mj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6FBA0D"/>
              </a:buClr>
              <a:buSzTx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81757"/>
              </a:solidFill>
              <a:effectLst/>
              <a:uLnTx/>
              <a:uFillTx/>
              <a:latin typeface="Abadi Extra Light" panose="020B0204020104020204" pitchFamily="34" charset="0"/>
              <a:ea typeface="+mj-ea"/>
              <a:cs typeface="+mj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6FBA0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81757"/>
              </a:solidFill>
              <a:effectLst/>
              <a:uLnTx/>
              <a:uFillTx/>
              <a:latin typeface="Abadi Extra Light" panose="020B0204020104020204" pitchFamily="34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B9D276-235C-2678-1F6E-D30D7216357E}"/>
              </a:ext>
            </a:extLst>
          </p:cNvPr>
          <p:cNvSpPr txBox="1"/>
          <p:nvPr/>
        </p:nvSpPr>
        <p:spPr>
          <a:xfrm>
            <a:off x="9712172" y="180389"/>
            <a:ext cx="2260754" cy="715089"/>
          </a:xfrm>
          <a:prstGeom prst="roundRect">
            <a:avLst/>
          </a:prstGeom>
          <a:solidFill>
            <a:srgbClr val="6FBA0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badi Extra Light" panose="020B0204020104020204" pitchFamily="34" charset="0"/>
                <a:ea typeface="+mn-lt"/>
                <a:cs typeface="+mn-lt"/>
              </a:rPr>
              <a:t>Over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C0A57"/>
                </a:solidFill>
                <a:effectLst/>
                <a:uLnTx/>
                <a:uFillTx/>
                <a:latin typeface="Abadi Extra Light" panose="020B0204020104020204" pitchFamily="34" charset="0"/>
                <a:ea typeface="+mn-lt"/>
                <a:cs typeface="+mn-lt"/>
              </a:rPr>
              <a:t>40%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badi Extra Light" panose="020B0204020104020204" pitchFamily="34" charset="0"/>
                <a:ea typeface="+mn-lt"/>
                <a:cs typeface="+mn-lt"/>
              </a:rPr>
              <a:t> of customers feel they become more loyal to brands after attending their events.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badi Extra Light" panose="020B0204020104020204" pitchFamily="34" charset="0"/>
              <a:ea typeface="+mn-ea"/>
              <a:cs typeface="+mn-cs"/>
            </a:endParaRPr>
          </a:p>
        </p:txBody>
      </p:sp>
      <p:pic>
        <p:nvPicPr>
          <p:cNvPr id="3" name="Imagen 3">
            <a:extLst>
              <a:ext uri="{FF2B5EF4-FFF2-40B4-BE49-F238E27FC236}">
                <a16:creationId xmlns:a16="http://schemas.microsoft.com/office/drawing/2014/main" id="{DF722AB1-DF92-D01E-379B-20221D9E0E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47"/>
          <a:stretch/>
        </p:blipFill>
        <p:spPr>
          <a:xfrm>
            <a:off x="370901" y="234195"/>
            <a:ext cx="5961837" cy="4080493"/>
          </a:xfrm>
          <a:prstGeom prst="rect">
            <a:avLst/>
          </a:prstGeom>
        </p:spPr>
      </p:pic>
      <p:pic>
        <p:nvPicPr>
          <p:cNvPr id="7" name="Picture 6" descr="A person handing over a key to a house&#10;&#10;Description automatically generated">
            <a:extLst>
              <a:ext uri="{FF2B5EF4-FFF2-40B4-BE49-F238E27FC236}">
                <a16:creationId xmlns:a16="http://schemas.microsoft.com/office/drawing/2014/main" id="{7B204775-5908-A151-203B-300252414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131" y="1371876"/>
            <a:ext cx="3554202" cy="274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81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7EC1A68-59F4-2509-B606-054AABD95D3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4512807"/>
            <a:ext cx="12192000" cy="23742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9AB49C5-80A2-86B3-9F5E-35DC9A83A579}"/>
              </a:ext>
            </a:extLst>
          </p:cNvPr>
          <p:cNvSpPr txBox="1">
            <a:spLocks/>
          </p:cNvSpPr>
          <p:nvPr/>
        </p:nvSpPr>
        <p:spPr>
          <a:xfrm>
            <a:off x="695609" y="384476"/>
            <a:ext cx="11039191" cy="16212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bg1"/>
                </a:solidFill>
                <a:latin typeface="Abadi Extra Light" panose="020B0204020104020204" pitchFamily="34" charset="0"/>
              </a:rPr>
              <a:t>Increasing efficiency in busy environments</a:t>
            </a:r>
          </a:p>
        </p:txBody>
      </p:sp>
      <p:pic>
        <p:nvPicPr>
          <p:cNvPr id="3" name="Imagen 3">
            <a:extLst>
              <a:ext uri="{FF2B5EF4-FFF2-40B4-BE49-F238E27FC236}">
                <a16:creationId xmlns:a16="http://schemas.microsoft.com/office/drawing/2014/main" id="{D1DC8F63-7DB7-E94D-714E-A5D46AA3D2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1320" y="1491545"/>
            <a:ext cx="4160071" cy="24724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0160BCC-66DB-2178-404F-C04AEDDA52E9}"/>
              </a:ext>
            </a:extLst>
          </p:cNvPr>
          <p:cNvSpPr txBox="1">
            <a:spLocks/>
          </p:cNvSpPr>
          <p:nvPr/>
        </p:nvSpPr>
        <p:spPr>
          <a:xfrm>
            <a:off x="754379" y="4909045"/>
            <a:ext cx="5503829" cy="158174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181757"/>
                </a:solidFill>
                <a:latin typeface="Abadi Extra Light" panose="020B0204020104020204" pitchFamily="34" charset="0"/>
              </a:rPr>
              <a:t>Queue management </a:t>
            </a:r>
          </a:p>
          <a:p>
            <a:endParaRPr lang="en-US" sz="1000" b="1" dirty="0">
              <a:solidFill>
                <a:srgbClr val="181757"/>
              </a:solidFill>
              <a:latin typeface="Abadi Extra Light" panose="020B0204020104020204" pitchFamily="34" charset="0"/>
            </a:endParaRP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1757"/>
                </a:solidFill>
                <a:latin typeface="Abadi Extra Light" panose="020B0204020104020204" pitchFamily="34" charset="0"/>
              </a:rPr>
              <a:t>Join a queue or check-in for appointment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1757"/>
                </a:solidFill>
                <a:latin typeface="Abadi Extra Light" panose="020B0204020104020204" pitchFamily="34" charset="0"/>
              </a:rPr>
              <a:t>Kiosk or staff interfaces both offered 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1757"/>
                </a:solidFill>
                <a:latin typeface="Abadi Extra Light" panose="020B0204020104020204" pitchFamily="34" charset="0"/>
              </a:rPr>
              <a:t>Intelligent routing to best ‘skills and needs’ matching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1757"/>
                </a:solidFill>
                <a:latin typeface="Abadi Extra Light" panose="020B0204020104020204" pitchFamily="34" charset="0"/>
              </a:rPr>
              <a:t>Digital signage and audio announcements 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1757"/>
                </a:solidFill>
                <a:latin typeface="Abadi Extra Light" panose="020B0204020104020204" pitchFamily="34" charset="0"/>
              </a:rPr>
              <a:t>Integrations for identification or payment processes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9DFA295-69F4-7D0E-AA4F-5B0602A8FE3D}"/>
              </a:ext>
            </a:extLst>
          </p:cNvPr>
          <p:cNvSpPr txBox="1">
            <a:spLocks/>
          </p:cNvSpPr>
          <p:nvPr/>
        </p:nvSpPr>
        <p:spPr>
          <a:xfrm>
            <a:off x="6715409" y="4909045"/>
            <a:ext cx="5019391" cy="158174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181757"/>
                </a:solidFill>
                <a:latin typeface="Abadi Extra Light" panose="020B0204020104020204" pitchFamily="34" charset="0"/>
              </a:rPr>
              <a:t>Virtual queue management</a:t>
            </a:r>
            <a:endParaRPr lang="en-US" sz="800" b="1" dirty="0">
              <a:solidFill>
                <a:srgbClr val="181757"/>
              </a:solidFill>
              <a:latin typeface="Abadi Extra Light" panose="020B0204020104020204" pitchFamily="34" charset="0"/>
            </a:endParaRPr>
          </a:p>
          <a:p>
            <a:pPr>
              <a:buClr>
                <a:schemeClr val="bg2"/>
              </a:buClr>
            </a:pPr>
            <a:endParaRPr lang="en-US" sz="800" dirty="0">
              <a:solidFill>
                <a:srgbClr val="181757"/>
              </a:solidFill>
              <a:latin typeface="Abadi Extra Light" panose="020B0204020104020204" pitchFamily="34" charset="0"/>
            </a:endParaRP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1757"/>
                </a:solidFill>
                <a:latin typeface="Abadi Extra Light" panose="020B0204020104020204" pitchFamily="34" charset="0"/>
              </a:rPr>
              <a:t>Join queue virtually via webpage or SMS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1757"/>
                </a:solidFill>
                <a:latin typeface="Abadi Extra Light" panose="020B0204020104020204" pitchFamily="34" charset="0"/>
              </a:rPr>
              <a:t>‘Personal Info Page’ shows position and wait time 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1757"/>
                </a:solidFill>
                <a:latin typeface="Abadi Extra Light" panose="020B0204020104020204" pitchFamily="34" charset="0"/>
              </a:rPr>
              <a:t>Ability for customer to delay service or abandon queue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1757"/>
                </a:solidFill>
                <a:latin typeface="Abadi Extra Light" panose="020B0204020104020204" pitchFamily="34" charset="0"/>
              </a:rPr>
              <a:t>Utilise QR codes to create a simple journey 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1757"/>
                </a:solidFill>
                <a:latin typeface="Abadi Extra Light" panose="020B0204020104020204" pitchFamily="34" charset="0"/>
              </a:rPr>
              <a:t>Advertise to customers whilst they wait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181757"/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2" name="Picture 1" descr="A screenshot of a phone&#10;&#10;Description automatically generated">
            <a:extLst>
              <a:ext uri="{FF2B5EF4-FFF2-40B4-BE49-F238E27FC236}">
                <a16:creationId xmlns:a16="http://schemas.microsoft.com/office/drawing/2014/main" id="{B32D2041-3734-75CE-BEEC-4B0BF781F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3260" y="1053245"/>
            <a:ext cx="1445634" cy="31552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B3D4BA-A959-1BD7-7230-834965AE341C}"/>
              </a:ext>
            </a:extLst>
          </p:cNvPr>
          <p:cNvSpPr txBox="1"/>
          <p:nvPr/>
        </p:nvSpPr>
        <p:spPr>
          <a:xfrm>
            <a:off x="9809826" y="180389"/>
            <a:ext cx="2163100" cy="715089"/>
          </a:xfrm>
          <a:prstGeom prst="roundRect">
            <a:avLst/>
          </a:prstGeom>
          <a:solidFill>
            <a:srgbClr val="6FBA0D"/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b="1" dirty="0">
                <a:solidFill>
                  <a:srgbClr val="0C0A57"/>
                </a:solidFill>
                <a:latin typeface="Abadi Extra Light" panose="020B0204020104020204" pitchFamily="34" charset="0"/>
                <a:ea typeface="+mn-lt"/>
                <a:cs typeface="+mn-lt"/>
              </a:rPr>
              <a:t>57% </a:t>
            </a:r>
            <a:r>
              <a:rPr lang="en-GB" sz="1200" b="1" dirty="0">
                <a:solidFill>
                  <a:schemeClr val="bg1"/>
                </a:solidFill>
                <a:latin typeface="Abadi Extra Light" panose="020B0204020104020204" pitchFamily="34" charset="0"/>
                <a:ea typeface="+mn-lt"/>
                <a:cs typeface="+mn-lt"/>
              </a:rPr>
              <a:t>of customers are willing to wait longer if given the option to wait in virtual queues.</a:t>
            </a:r>
            <a:endParaRPr lang="en-US" sz="1200" dirty="0">
              <a:solidFill>
                <a:schemeClr val="bg1"/>
              </a:solidFill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376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7EC1A68-59F4-2509-B606-054AABD95D3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4512807"/>
            <a:ext cx="12192000" cy="23742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LT Std 55 Roman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9AB49C5-80A2-86B3-9F5E-35DC9A83A579}"/>
              </a:ext>
            </a:extLst>
          </p:cNvPr>
          <p:cNvSpPr txBox="1">
            <a:spLocks/>
          </p:cNvSpPr>
          <p:nvPr/>
        </p:nvSpPr>
        <p:spPr>
          <a:xfrm>
            <a:off x="695609" y="384476"/>
            <a:ext cx="11039191" cy="16212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adi Extra Light" panose="020B0204020104020204" pitchFamily="34" charset="0"/>
                <a:ea typeface="+mj-ea"/>
                <a:cs typeface="+mj-cs"/>
              </a:rPr>
              <a:t>Automation and insightful data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64D006C-368F-0AB0-155E-4AA76D3073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99" y="1195097"/>
            <a:ext cx="4562191" cy="2953774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9348D83-2074-899D-5207-751CCC7AC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808" y="1071506"/>
            <a:ext cx="2953774" cy="295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FDA3D4-000C-17A7-9DD2-02332C601E5A}"/>
              </a:ext>
            </a:extLst>
          </p:cNvPr>
          <p:cNvSpPr txBox="1">
            <a:spLocks/>
          </p:cNvSpPr>
          <p:nvPr/>
        </p:nvSpPr>
        <p:spPr>
          <a:xfrm>
            <a:off x="754380" y="4909045"/>
            <a:ext cx="5128260" cy="158174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81757"/>
                </a:solidFill>
                <a:effectLst/>
                <a:uLnTx/>
                <a:uFillTx/>
                <a:latin typeface="Abadi Extra Light" panose="020B0204020104020204" pitchFamily="34" charset="0"/>
                <a:ea typeface="+mj-ea"/>
                <a:cs typeface="+mj-cs"/>
              </a:rPr>
              <a:t>Workflow &amp; integrations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181757"/>
              </a:solidFill>
              <a:effectLst/>
              <a:uLnTx/>
              <a:uFillTx/>
              <a:latin typeface="Abadi Extra Light" panose="020B0204020104020204" pitchFamily="34" charset="0"/>
              <a:ea typeface="+mj-ea"/>
              <a:cs typeface="+mj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6FBA0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81757"/>
                </a:solidFill>
                <a:effectLst/>
                <a:uLnTx/>
                <a:uFillTx/>
                <a:latin typeface="Abadi Extra Light" panose="020B0204020104020204" pitchFamily="34" charset="0"/>
                <a:ea typeface="+mj-ea"/>
                <a:cs typeface="+mj-cs"/>
              </a:rPr>
              <a:t>Create workflows alongside interactions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6FBA0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81757"/>
                </a:solidFill>
                <a:effectLst/>
                <a:uLnTx/>
                <a:uFillTx/>
                <a:latin typeface="Abadi Extra Light" panose="020B0204020104020204" pitchFamily="34" charset="0"/>
                <a:ea typeface="+mj-ea"/>
                <a:cs typeface="+mj-cs"/>
              </a:rPr>
              <a:t>Pass data to and from 3</a:t>
            </a:r>
            <a:r>
              <a:rPr kumimoji="0" lang="en-US" sz="1600" b="0" i="0" u="none" strike="noStrike" kern="1200" cap="none" spc="0" normalizeH="0" baseline="30000" noProof="0">
                <a:ln>
                  <a:noFill/>
                </a:ln>
                <a:solidFill>
                  <a:srgbClr val="181757"/>
                </a:solidFill>
                <a:effectLst/>
                <a:uLnTx/>
                <a:uFillTx/>
                <a:latin typeface="Abadi Extra Light" panose="020B0204020104020204" pitchFamily="34" charset="0"/>
                <a:ea typeface="+mj-ea"/>
                <a:cs typeface="+mj-cs"/>
              </a:rPr>
              <a:t>rd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81757"/>
                </a:solidFill>
                <a:effectLst/>
                <a:uLnTx/>
                <a:uFillTx/>
                <a:latin typeface="Abadi Extra Light" panose="020B0204020104020204" pitchFamily="34" charset="0"/>
                <a:ea typeface="+mj-ea"/>
                <a:cs typeface="+mj-cs"/>
              </a:rPr>
              <a:t> party applications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6FBA0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81757"/>
                </a:solidFill>
                <a:effectLst/>
                <a:uLnTx/>
                <a:uFillTx/>
                <a:latin typeface="Abadi Extra Light" panose="020B0204020104020204" pitchFamily="34" charset="0"/>
                <a:ea typeface="+mj-ea"/>
                <a:cs typeface="+mj-cs"/>
              </a:rPr>
              <a:t>Digitise steps using webforms for data collection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6FBA0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81757"/>
                </a:solidFill>
                <a:effectLst/>
                <a:uLnTx/>
                <a:uFillTx/>
                <a:latin typeface="Abadi Extra Light" panose="020B0204020104020204" pitchFamily="34" charset="0"/>
                <a:ea typeface="+mj-ea"/>
                <a:cs typeface="+mj-cs"/>
              </a:rPr>
              <a:t>API, webhooks and scripting layers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6FBA0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81757"/>
              </a:solidFill>
              <a:effectLst/>
              <a:uLnTx/>
              <a:uFillTx/>
              <a:latin typeface="Abadi Extra Light" panose="020B0204020104020204" pitchFamily="34" charset="0"/>
              <a:ea typeface="+mj-ea"/>
              <a:cs typeface="+mj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16A3389-E3BF-1F62-8AB7-29A1499538F9}"/>
              </a:ext>
            </a:extLst>
          </p:cNvPr>
          <p:cNvSpPr txBox="1">
            <a:spLocks/>
          </p:cNvSpPr>
          <p:nvPr/>
        </p:nvSpPr>
        <p:spPr>
          <a:xfrm>
            <a:off x="6715409" y="4909045"/>
            <a:ext cx="5019391" cy="158174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81757"/>
                </a:solidFill>
                <a:effectLst/>
                <a:uLnTx/>
                <a:uFillTx/>
                <a:latin typeface="Abadi Extra Light" panose="020B0204020104020204" pitchFamily="34" charset="0"/>
                <a:ea typeface="+mj-ea"/>
                <a:cs typeface="+mj-cs"/>
              </a:rPr>
              <a:t>Data &amp; insights 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181757"/>
              </a:solidFill>
              <a:effectLst/>
              <a:uLnTx/>
              <a:uFillTx/>
              <a:latin typeface="Abadi Extra Light" panose="020B0204020104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6FBA0D"/>
              </a:buClr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181757"/>
              </a:solidFill>
              <a:effectLst/>
              <a:uLnTx/>
              <a:uFillTx/>
              <a:latin typeface="Abadi Extra Light" panose="020B0204020104020204" pitchFamily="34" charset="0"/>
              <a:ea typeface="+mj-ea"/>
              <a:cs typeface="+mj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6FBA0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81757"/>
                </a:solidFill>
                <a:effectLst/>
                <a:uLnTx/>
                <a:uFillTx/>
                <a:latin typeface="Abadi Extra Light" panose="020B0204020104020204" pitchFamily="34" charset="0"/>
                <a:ea typeface="+mj-ea"/>
                <a:cs typeface="+mj-cs"/>
              </a:rPr>
              <a:t>85+ reports ready to use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6FBA0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81757"/>
                </a:solidFill>
                <a:effectLst/>
                <a:uLnTx/>
                <a:uFillTx/>
                <a:latin typeface="Abadi Extra Light" panose="020B0204020104020204" pitchFamily="34" charset="0"/>
                <a:ea typeface="+mj-ea"/>
                <a:cs typeface="+mj-cs"/>
              </a:rPr>
              <a:t>Report builder enables custom dashboards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6FBA0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81757"/>
                </a:solidFill>
                <a:effectLst/>
                <a:uLnTx/>
                <a:uFillTx/>
                <a:latin typeface="Abadi Extra Light" panose="020B0204020104020204" pitchFamily="34" charset="0"/>
                <a:ea typeface="+mj-ea"/>
                <a:cs typeface="+mj-cs"/>
              </a:rPr>
              <a:t>Historic, present and prediction data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6FBA0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81757"/>
                </a:solidFill>
                <a:effectLst/>
                <a:uLnTx/>
                <a:uFillTx/>
                <a:latin typeface="Abadi Extra Light" panose="020B0204020104020204" pitchFamily="34" charset="0"/>
                <a:ea typeface="+mj-ea"/>
                <a:cs typeface="+mj-cs"/>
              </a:rPr>
              <a:t>Connect data to central data warehouse or BI tool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6FBA0D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81757"/>
                </a:solidFill>
                <a:effectLst/>
                <a:uLnTx/>
                <a:uFillTx/>
                <a:latin typeface="Abadi Extra Light" panose="020B0204020104020204" pitchFamily="34" charset="0"/>
                <a:ea typeface="+mj-ea"/>
                <a:cs typeface="+mj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6FBA0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81757"/>
              </a:solidFill>
              <a:effectLst/>
              <a:uLnTx/>
              <a:uFillTx/>
              <a:latin typeface="Abadi Extra Light" panose="020B0204020104020204" pitchFamily="34" charset="0"/>
              <a:ea typeface="+mj-ea"/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8D2306-184E-F66E-F36D-2195EED74AD1}"/>
              </a:ext>
            </a:extLst>
          </p:cNvPr>
          <p:cNvSpPr txBox="1"/>
          <p:nvPr/>
        </p:nvSpPr>
        <p:spPr>
          <a:xfrm>
            <a:off x="9632272" y="180389"/>
            <a:ext cx="2340654" cy="715089"/>
          </a:xfrm>
          <a:prstGeom prst="roundRect">
            <a:avLst/>
          </a:prstGeom>
          <a:solidFill>
            <a:srgbClr val="6FBA0D"/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b="1" dirty="0">
                <a:solidFill>
                  <a:srgbClr val="0C0A57"/>
                </a:solidFill>
                <a:latin typeface="Abadi Extra Light" panose="020B0204020104020204" pitchFamily="34" charset="0"/>
                <a:ea typeface="+mn-lt"/>
                <a:cs typeface="+mn-lt"/>
              </a:rPr>
              <a:t>80% </a:t>
            </a:r>
            <a:r>
              <a:rPr lang="en-GB" sz="1200" b="1" dirty="0">
                <a:solidFill>
                  <a:schemeClr val="bg1"/>
                </a:solidFill>
                <a:latin typeface="Abadi Extra Light" panose="020B0204020104020204" pitchFamily="34" charset="0"/>
                <a:ea typeface="+mn-lt"/>
                <a:cs typeface="+mn-lt"/>
              </a:rPr>
              <a:t>of customers are more likely to make a purchase when brands offer personalised experiences.</a:t>
            </a:r>
            <a:endParaRPr lang="en-GB" sz="1200" dirty="0">
              <a:solidFill>
                <a:schemeClr val="bg1"/>
              </a:solidFill>
              <a:latin typeface="Abadi Extra Light" panose="020B0204020104020204" pitchFamily="34" charset="0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3390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9AB49C5-80A2-86B3-9F5E-35DC9A83A579}"/>
              </a:ext>
            </a:extLst>
          </p:cNvPr>
          <p:cNvSpPr txBox="1">
            <a:spLocks/>
          </p:cNvSpPr>
          <p:nvPr/>
        </p:nvSpPr>
        <p:spPr>
          <a:xfrm>
            <a:off x="674756" y="672064"/>
            <a:ext cx="11039191" cy="58478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>
                <a:solidFill>
                  <a:srgbClr val="FFFFFF"/>
                </a:solidFill>
                <a:latin typeface="Abadi Extra Light" panose="020B0204020104020204" pitchFamily="34" charset="0"/>
              </a:rPr>
              <a:t>Quantifying the value we bring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D49F4D-532A-8D05-EF92-A2E9523917A8}"/>
              </a:ext>
            </a:extLst>
          </p:cNvPr>
          <p:cNvSpPr txBox="1"/>
          <p:nvPr/>
        </p:nvSpPr>
        <p:spPr>
          <a:xfrm>
            <a:off x="373184" y="2863755"/>
            <a:ext cx="36310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badi Extra Light" panose="020B0204020104020204" pitchFamily="34" charset="0"/>
              </a:rPr>
              <a:t>Increased </a:t>
            </a:r>
            <a:r>
              <a:rPr lang="en-US" sz="1400" dirty="0">
                <a:solidFill>
                  <a:schemeClr val="bg1"/>
                </a:solidFill>
                <a:latin typeface="Abadi Extra Light" panose="020B0204020104020204" pitchFamily="34" charset="0"/>
              </a:rPr>
              <a:t>satisfaction &amp; retention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FA48AA-756A-BBB5-CDD4-B70D73FE75FA}"/>
              </a:ext>
            </a:extLst>
          </p:cNvPr>
          <p:cNvSpPr txBox="1"/>
          <p:nvPr/>
        </p:nvSpPr>
        <p:spPr>
          <a:xfrm>
            <a:off x="373184" y="3870883"/>
            <a:ext cx="36310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badi Extra Light" panose="020B0204020104020204" pitchFamily="34" charset="0"/>
              </a:rPr>
              <a:t>Improved</a:t>
            </a:r>
            <a:r>
              <a:rPr lang="en-US" sz="1400">
                <a:solidFill>
                  <a:schemeClr val="bg1"/>
                </a:solidFill>
                <a:latin typeface="Abadi Extra Light" panose="020B0204020104020204" pitchFamily="34" charset="0"/>
              </a:rPr>
              <a:t> brand consistency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2B60C9-BFFB-5603-9112-DAA76BC75DD7}"/>
              </a:ext>
            </a:extLst>
          </p:cNvPr>
          <p:cNvSpPr txBox="1"/>
          <p:nvPr/>
        </p:nvSpPr>
        <p:spPr>
          <a:xfrm>
            <a:off x="373184" y="4878009"/>
            <a:ext cx="36310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badi Extra Light" panose="020B0204020104020204" pitchFamily="34" charset="0"/>
              </a:rPr>
              <a:t>Reduced</a:t>
            </a:r>
            <a:r>
              <a:rPr lang="en-US" sz="1400">
                <a:solidFill>
                  <a:schemeClr val="bg1"/>
                </a:solidFill>
                <a:latin typeface="Abadi Extra Light" panose="020B0204020104020204" pitchFamily="34" charset="0"/>
              </a:rPr>
              <a:t> dropouts &amp; failures</a:t>
            </a:r>
            <a:endParaRPr lang="en-GB" sz="1400">
              <a:solidFill>
                <a:schemeClr val="bg1"/>
              </a:solidFill>
              <a:latin typeface="Abadi Extra Light" panose="020B0204020104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505A4F2-9C03-456C-FF5A-949B7BC820A7}"/>
              </a:ext>
            </a:extLst>
          </p:cNvPr>
          <p:cNvGrpSpPr/>
          <p:nvPr/>
        </p:nvGrpSpPr>
        <p:grpSpPr>
          <a:xfrm>
            <a:off x="745488" y="5569527"/>
            <a:ext cx="2886432" cy="895928"/>
            <a:chOff x="745488" y="5569527"/>
            <a:chExt cx="2886432" cy="895928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FC1E7837-A9B5-BF92-5732-9D90D33AE152}"/>
                </a:ext>
              </a:extLst>
            </p:cNvPr>
            <p:cNvSpPr/>
            <p:nvPr/>
          </p:nvSpPr>
          <p:spPr>
            <a:xfrm>
              <a:off x="745488" y="5569527"/>
              <a:ext cx="2886432" cy="895928"/>
            </a:xfrm>
            <a:prstGeom prst="roundRect">
              <a:avLst>
                <a:gd name="adj" fmla="val 12543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badi Extra Light" panose="020B020402010402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FED7BAA-ED48-8105-2FF3-7AB3A97FC916}"/>
                </a:ext>
              </a:extLst>
            </p:cNvPr>
            <p:cNvSpPr txBox="1"/>
            <p:nvPr/>
          </p:nvSpPr>
          <p:spPr>
            <a:xfrm>
              <a:off x="1022119" y="5707958"/>
              <a:ext cx="233316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Abadi Extra Light" panose="020B0204020104020204" pitchFamily="34" charset="0"/>
                </a:rPr>
                <a:t>AT&amp;T </a:t>
              </a:r>
            </a:p>
            <a:p>
              <a:pPr algn="ctr"/>
              <a:r>
                <a:rPr lang="en-US" sz="2000">
                  <a:solidFill>
                    <a:schemeClr val="bg1"/>
                  </a:solidFill>
                  <a:latin typeface="Abadi Extra Light" panose="020B0204020104020204" pitchFamily="34" charset="0"/>
                </a:rPr>
                <a:t>40% </a:t>
              </a:r>
              <a:r>
                <a:rPr lang="en-US" sz="1400">
                  <a:solidFill>
                    <a:schemeClr val="bg1"/>
                  </a:solidFill>
                  <a:latin typeface="Abadi Extra Light" panose="020B0204020104020204" pitchFamily="34" charset="0"/>
                </a:rPr>
                <a:t>reduction in no-shows</a:t>
              </a:r>
              <a:endParaRPr lang="en-GB" sz="1400">
                <a:solidFill>
                  <a:schemeClr val="bg1"/>
                </a:solidFill>
                <a:latin typeface="Abadi Extra Light" panose="020B0204020104020204" pitchFamily="34" charset="0"/>
              </a:endParaRPr>
            </a:p>
          </p:txBody>
        </p:sp>
      </p:grpSp>
      <p:sp>
        <p:nvSpPr>
          <p:cNvPr id="9" name="Cross 8">
            <a:extLst>
              <a:ext uri="{FF2B5EF4-FFF2-40B4-BE49-F238E27FC236}">
                <a16:creationId xmlns:a16="http://schemas.microsoft.com/office/drawing/2014/main" id="{441D51F5-AC6A-CF9C-30DE-2A0FCC1418F7}"/>
              </a:ext>
            </a:extLst>
          </p:cNvPr>
          <p:cNvSpPr/>
          <p:nvPr/>
        </p:nvSpPr>
        <p:spPr>
          <a:xfrm>
            <a:off x="2091534" y="3424037"/>
            <a:ext cx="194341" cy="194341"/>
          </a:xfrm>
          <a:prstGeom prst="plus">
            <a:avLst>
              <a:gd name="adj" fmla="val 42681"/>
            </a:avLst>
          </a:prstGeom>
          <a:solidFill>
            <a:srgbClr val="6FBA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ross 9">
            <a:extLst>
              <a:ext uri="{FF2B5EF4-FFF2-40B4-BE49-F238E27FC236}">
                <a16:creationId xmlns:a16="http://schemas.microsoft.com/office/drawing/2014/main" id="{BD94719C-A14D-1C44-821F-501EC7B6D001}"/>
              </a:ext>
            </a:extLst>
          </p:cNvPr>
          <p:cNvSpPr/>
          <p:nvPr/>
        </p:nvSpPr>
        <p:spPr>
          <a:xfrm>
            <a:off x="2091534" y="4431165"/>
            <a:ext cx="194341" cy="194341"/>
          </a:xfrm>
          <a:prstGeom prst="plus">
            <a:avLst>
              <a:gd name="adj" fmla="val 42681"/>
            </a:avLst>
          </a:prstGeom>
          <a:solidFill>
            <a:srgbClr val="6FBA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FA4C6C1-0832-00F1-28DA-6D70BCCF958B}"/>
              </a:ext>
            </a:extLst>
          </p:cNvPr>
          <p:cNvGrpSpPr/>
          <p:nvPr/>
        </p:nvGrpSpPr>
        <p:grpSpPr>
          <a:xfrm>
            <a:off x="745488" y="1661421"/>
            <a:ext cx="2886432" cy="895928"/>
            <a:chOff x="745488" y="1661421"/>
            <a:chExt cx="2886432" cy="895928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B066F07-C92C-B68E-C187-CD67AE016D60}"/>
                </a:ext>
              </a:extLst>
            </p:cNvPr>
            <p:cNvSpPr/>
            <p:nvPr/>
          </p:nvSpPr>
          <p:spPr>
            <a:xfrm>
              <a:off x="745488" y="1661421"/>
              <a:ext cx="2886432" cy="895928"/>
            </a:xfrm>
            <a:prstGeom prst="roundRect">
              <a:avLst>
                <a:gd name="adj" fmla="val 12543"/>
              </a:avLst>
            </a:prstGeom>
            <a:solidFill>
              <a:srgbClr val="6FBA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badi Extra Light" panose="020B0204020104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82305A9-FD97-30A9-969B-6C0E8EDAB398}"/>
                </a:ext>
              </a:extLst>
            </p:cNvPr>
            <p:cNvSpPr txBox="1"/>
            <p:nvPr/>
          </p:nvSpPr>
          <p:spPr>
            <a:xfrm>
              <a:off x="883804" y="1763491"/>
              <a:ext cx="26097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Abadi Extra Light" panose="020B0204020104020204" pitchFamily="34" charset="0"/>
                </a:rPr>
                <a:t>Enhanced customer experience </a:t>
              </a:r>
              <a:endParaRPr lang="en-GB" sz="2000" dirty="0">
                <a:solidFill>
                  <a:schemeClr val="bg1"/>
                </a:solidFill>
                <a:latin typeface="Abadi Extra Light" panose="020B0204020104020204" pitchFamily="34" charset="0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141F581E-34C2-BB48-D872-4DF3C7ECD1A8}"/>
              </a:ext>
            </a:extLst>
          </p:cNvPr>
          <p:cNvSpPr txBox="1"/>
          <p:nvPr/>
        </p:nvSpPr>
        <p:spPr>
          <a:xfrm>
            <a:off x="4321689" y="2863755"/>
            <a:ext cx="36310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badi Extra Light" panose="020B0204020104020204" pitchFamily="34" charset="0"/>
              </a:rPr>
              <a:t>Streamlined</a:t>
            </a:r>
            <a:r>
              <a:rPr lang="en-US" sz="1400">
                <a:solidFill>
                  <a:schemeClr val="bg1"/>
                </a:solidFill>
                <a:latin typeface="Abadi Extra Light" panose="020B0204020104020204" pitchFamily="34" charset="0"/>
              </a:rPr>
              <a:t> processes &amp; resources</a:t>
            </a:r>
            <a:endParaRPr lang="en-GB" sz="1400">
              <a:solidFill>
                <a:schemeClr val="bg1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04D0660-E3EA-FB27-974E-1499B88D4830}"/>
              </a:ext>
            </a:extLst>
          </p:cNvPr>
          <p:cNvSpPr txBox="1"/>
          <p:nvPr/>
        </p:nvSpPr>
        <p:spPr>
          <a:xfrm>
            <a:off x="4280482" y="3870883"/>
            <a:ext cx="36310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badi Extra Light" panose="020B0204020104020204" pitchFamily="34" charset="0"/>
              </a:rPr>
              <a:t>Automation</a:t>
            </a:r>
            <a:r>
              <a:rPr lang="en-US" sz="1400">
                <a:solidFill>
                  <a:schemeClr val="bg1"/>
                </a:solidFill>
                <a:latin typeface="Abadi Extra Light" panose="020B0204020104020204" pitchFamily="34" charset="0"/>
              </a:rPr>
              <a:t> of communications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12EFB6B-B0C4-3139-EB42-935A6FF81833}"/>
              </a:ext>
            </a:extLst>
          </p:cNvPr>
          <p:cNvSpPr txBox="1"/>
          <p:nvPr/>
        </p:nvSpPr>
        <p:spPr>
          <a:xfrm>
            <a:off x="4280482" y="4878009"/>
            <a:ext cx="36310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badi Extra Light" panose="020B0204020104020204" pitchFamily="34" charset="0"/>
              </a:rPr>
              <a:t>Increased</a:t>
            </a:r>
            <a:r>
              <a:rPr lang="en-US" sz="1400">
                <a:solidFill>
                  <a:schemeClr val="bg1"/>
                </a:solidFill>
                <a:latin typeface="Abadi Extra Light" panose="020B0204020104020204" pitchFamily="34" charset="0"/>
              </a:rPr>
              <a:t> utilisation of resources</a:t>
            </a:r>
            <a:endParaRPr lang="en-GB" sz="1400">
              <a:solidFill>
                <a:schemeClr val="bg1"/>
              </a:solidFill>
              <a:latin typeface="Abadi Extra Light" panose="020B020402010402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437F4A3-0E94-FF46-0B18-544387D89A5E}"/>
              </a:ext>
            </a:extLst>
          </p:cNvPr>
          <p:cNvGrpSpPr/>
          <p:nvPr/>
        </p:nvGrpSpPr>
        <p:grpSpPr>
          <a:xfrm>
            <a:off x="4693990" y="5569527"/>
            <a:ext cx="2886432" cy="895928"/>
            <a:chOff x="4693990" y="5527333"/>
            <a:chExt cx="2886432" cy="89592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2A7EFD8-1898-07B4-41DD-F7D7D77E78D9}"/>
                </a:ext>
              </a:extLst>
            </p:cNvPr>
            <p:cNvSpPr/>
            <p:nvPr/>
          </p:nvSpPr>
          <p:spPr>
            <a:xfrm>
              <a:off x="4693990" y="5527333"/>
              <a:ext cx="2886432" cy="895928"/>
            </a:xfrm>
            <a:prstGeom prst="roundRect">
              <a:avLst>
                <a:gd name="adj" fmla="val 12543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badi Extra Light" panose="020B020402010402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546EFA7-4874-A9C7-8F9E-97ADD2E4FB4D}"/>
                </a:ext>
              </a:extLst>
            </p:cNvPr>
            <p:cNvSpPr txBox="1"/>
            <p:nvPr/>
          </p:nvSpPr>
          <p:spPr>
            <a:xfrm>
              <a:off x="5071099" y="5631014"/>
              <a:ext cx="2246504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Abadi Extra Light" panose="020B0204020104020204" pitchFamily="34" charset="0"/>
                </a:rPr>
                <a:t>Boots </a:t>
              </a:r>
            </a:p>
            <a:p>
              <a:pPr algn="ctr"/>
              <a:r>
                <a:rPr lang="en-US" sz="2000">
                  <a:solidFill>
                    <a:schemeClr val="bg1"/>
                  </a:solidFill>
                  <a:latin typeface="Abadi Extra Light" panose="020B0204020104020204" pitchFamily="34" charset="0"/>
                </a:rPr>
                <a:t>18% </a:t>
              </a:r>
              <a:r>
                <a:rPr lang="en-US" sz="1400">
                  <a:solidFill>
                    <a:schemeClr val="bg1"/>
                  </a:solidFill>
                  <a:latin typeface="Abadi Extra Light" panose="020B0204020104020204" pitchFamily="34" charset="0"/>
                </a:rPr>
                <a:t>less cancellations</a:t>
              </a:r>
              <a:endParaRPr lang="en-GB" sz="1400">
                <a:solidFill>
                  <a:schemeClr val="bg1"/>
                </a:solidFill>
                <a:latin typeface="Abadi Extra Light" panose="020B0204020104020204" pitchFamily="34" charset="0"/>
              </a:endParaRPr>
            </a:p>
          </p:txBody>
        </p:sp>
      </p:grpSp>
      <p:sp>
        <p:nvSpPr>
          <p:cNvPr id="13" name="Cross 12">
            <a:extLst>
              <a:ext uri="{FF2B5EF4-FFF2-40B4-BE49-F238E27FC236}">
                <a16:creationId xmlns:a16="http://schemas.microsoft.com/office/drawing/2014/main" id="{3CF85039-7AC1-C5A9-3D56-BF2901CB2748}"/>
              </a:ext>
            </a:extLst>
          </p:cNvPr>
          <p:cNvSpPr/>
          <p:nvPr/>
        </p:nvSpPr>
        <p:spPr>
          <a:xfrm>
            <a:off x="6040036" y="3424037"/>
            <a:ext cx="194341" cy="194341"/>
          </a:xfrm>
          <a:prstGeom prst="plus">
            <a:avLst>
              <a:gd name="adj" fmla="val 42681"/>
            </a:avLst>
          </a:prstGeom>
          <a:solidFill>
            <a:srgbClr val="6FBA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ross 13">
            <a:extLst>
              <a:ext uri="{FF2B5EF4-FFF2-40B4-BE49-F238E27FC236}">
                <a16:creationId xmlns:a16="http://schemas.microsoft.com/office/drawing/2014/main" id="{0095D567-4B57-4942-6A28-78414F654528}"/>
              </a:ext>
            </a:extLst>
          </p:cNvPr>
          <p:cNvSpPr/>
          <p:nvPr/>
        </p:nvSpPr>
        <p:spPr>
          <a:xfrm>
            <a:off x="6040036" y="4431165"/>
            <a:ext cx="194341" cy="194341"/>
          </a:xfrm>
          <a:prstGeom prst="plus">
            <a:avLst>
              <a:gd name="adj" fmla="val 42681"/>
            </a:avLst>
          </a:prstGeom>
          <a:solidFill>
            <a:srgbClr val="6FBA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4084B8F-56BD-84C5-E6E3-6801D10F8DB8}"/>
              </a:ext>
            </a:extLst>
          </p:cNvPr>
          <p:cNvGrpSpPr/>
          <p:nvPr/>
        </p:nvGrpSpPr>
        <p:grpSpPr>
          <a:xfrm>
            <a:off x="4693990" y="1661421"/>
            <a:ext cx="2886432" cy="895928"/>
            <a:chOff x="4778439" y="1661421"/>
            <a:chExt cx="2886432" cy="89592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61FE8DF4-2A52-2BE4-794A-A6906582931D}"/>
                </a:ext>
              </a:extLst>
            </p:cNvPr>
            <p:cNvSpPr/>
            <p:nvPr/>
          </p:nvSpPr>
          <p:spPr>
            <a:xfrm>
              <a:off x="4778439" y="1661421"/>
              <a:ext cx="2886432" cy="895928"/>
            </a:xfrm>
            <a:prstGeom prst="roundRect">
              <a:avLst>
                <a:gd name="adj" fmla="val 12543"/>
              </a:avLst>
            </a:prstGeom>
            <a:solidFill>
              <a:srgbClr val="6FBA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badi Extra Light" panose="020B0204020104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F13EC79-AD8E-03A5-2A36-32A37EDD261D}"/>
                </a:ext>
              </a:extLst>
            </p:cNvPr>
            <p:cNvSpPr txBox="1"/>
            <p:nvPr/>
          </p:nvSpPr>
          <p:spPr>
            <a:xfrm>
              <a:off x="4916755" y="1763491"/>
              <a:ext cx="26097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solidFill>
                    <a:schemeClr val="bg1"/>
                  </a:solidFill>
                  <a:latin typeface="Abadi Extra Light" panose="020B0204020104020204" pitchFamily="34" charset="0"/>
                </a:rPr>
                <a:t>Streamline business processes </a:t>
              </a:r>
              <a:endParaRPr lang="en-GB" sz="2000">
                <a:solidFill>
                  <a:schemeClr val="bg1"/>
                </a:solidFill>
                <a:latin typeface="Abadi Extra Light" panose="020B0204020104020204" pitchFamily="34" charset="0"/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B504554D-84AD-4521-2FFA-69EE2CFF6CB6}"/>
              </a:ext>
            </a:extLst>
          </p:cNvPr>
          <p:cNvSpPr txBox="1"/>
          <p:nvPr/>
        </p:nvSpPr>
        <p:spPr>
          <a:xfrm>
            <a:off x="8270192" y="2863755"/>
            <a:ext cx="36310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badi Extra Light" panose="020B0204020104020204" pitchFamily="34" charset="0"/>
              </a:rPr>
              <a:t>Quantified</a:t>
            </a:r>
            <a:r>
              <a:rPr lang="en-US" sz="1400">
                <a:solidFill>
                  <a:schemeClr val="bg1"/>
                </a:solidFill>
                <a:latin typeface="Abadi Extra Light" panose="020B0204020104020204" pitchFamily="34" charset="0"/>
              </a:rPr>
              <a:t> service statistics</a:t>
            </a:r>
            <a:endParaRPr lang="en-GB" sz="1400">
              <a:solidFill>
                <a:schemeClr val="bg1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43AA828-6DDC-BE15-F1A9-CB9F033F47E2}"/>
              </a:ext>
            </a:extLst>
          </p:cNvPr>
          <p:cNvSpPr txBox="1"/>
          <p:nvPr/>
        </p:nvSpPr>
        <p:spPr>
          <a:xfrm>
            <a:off x="8270192" y="3870883"/>
            <a:ext cx="36310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badi Extra Light" panose="020B0204020104020204" pitchFamily="34" charset="0"/>
              </a:rPr>
              <a:t>Identify </a:t>
            </a:r>
            <a:r>
              <a:rPr lang="en-US" sz="1400">
                <a:solidFill>
                  <a:schemeClr val="bg1"/>
                </a:solidFill>
                <a:latin typeface="Abadi Extra Light" panose="020B0204020104020204" pitchFamily="34" charset="0"/>
              </a:rPr>
              <a:t>opportunities &amp; training needs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4D9FB9D-6DA9-9785-874E-767CFD35B170}"/>
              </a:ext>
            </a:extLst>
          </p:cNvPr>
          <p:cNvSpPr txBox="1"/>
          <p:nvPr/>
        </p:nvSpPr>
        <p:spPr>
          <a:xfrm>
            <a:off x="8270192" y="4878010"/>
            <a:ext cx="36310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badi Extra Light" panose="020B0204020104020204" pitchFamily="34" charset="0"/>
              </a:rPr>
              <a:t>Forecast </a:t>
            </a:r>
            <a:r>
              <a:rPr lang="en-US" sz="1400">
                <a:solidFill>
                  <a:schemeClr val="bg1"/>
                </a:solidFill>
                <a:latin typeface="Abadi Extra Light" panose="020B0204020104020204" pitchFamily="34" charset="0"/>
              </a:rPr>
              <a:t>demand and identify trends</a:t>
            </a:r>
            <a:endParaRPr lang="en-GB" sz="1400">
              <a:solidFill>
                <a:schemeClr val="bg1"/>
              </a:solidFill>
              <a:latin typeface="Abadi Extra Light" panose="020B0204020104020204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F4D2C16-9D03-6812-EFC7-71D633A09B36}"/>
              </a:ext>
            </a:extLst>
          </p:cNvPr>
          <p:cNvGrpSpPr/>
          <p:nvPr/>
        </p:nvGrpSpPr>
        <p:grpSpPr>
          <a:xfrm>
            <a:off x="8739664" y="5569527"/>
            <a:ext cx="2789261" cy="895928"/>
            <a:chOff x="8739664" y="5521604"/>
            <a:chExt cx="2789261" cy="895928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ADBF3FE9-B5F1-1326-EB13-63BB6CA6BA07}"/>
                </a:ext>
              </a:extLst>
            </p:cNvPr>
            <p:cNvSpPr/>
            <p:nvPr/>
          </p:nvSpPr>
          <p:spPr>
            <a:xfrm>
              <a:off x="8739664" y="5521604"/>
              <a:ext cx="2789261" cy="895928"/>
            </a:xfrm>
            <a:prstGeom prst="roundRect">
              <a:avLst>
                <a:gd name="adj" fmla="val 12543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badi Extra Light" panose="020B020402010402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4091FC3-4842-7AD3-8424-63EC12F5ADA2}"/>
                </a:ext>
              </a:extLst>
            </p:cNvPr>
            <p:cNvSpPr txBox="1"/>
            <p:nvPr/>
          </p:nvSpPr>
          <p:spPr>
            <a:xfrm>
              <a:off x="9063141" y="5625285"/>
              <a:ext cx="2142306" cy="67710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Abadi Extra Light"/>
                </a:rPr>
                <a:t>Northampton Council</a:t>
              </a:r>
              <a:br>
                <a:rPr lang="en-US" sz="1400" dirty="0">
                  <a:latin typeface="Abadi Extra Light" panose="020B0204020104020204" pitchFamily="34" charset="0"/>
                </a:rPr>
              </a:br>
              <a:r>
                <a:rPr lang="en-US" sz="2000" dirty="0">
                  <a:solidFill>
                    <a:schemeClr val="bg1"/>
                  </a:solidFill>
                  <a:latin typeface="Abadi Extra Light"/>
                </a:rPr>
                <a:t>16% </a:t>
              </a:r>
              <a:r>
                <a:rPr lang="en-US" sz="1400" dirty="0">
                  <a:solidFill>
                    <a:schemeClr val="bg1"/>
                  </a:solidFill>
                  <a:latin typeface="Abadi Extra Light"/>
                </a:rPr>
                <a:t>quicker service time</a:t>
              </a:r>
              <a:endParaRPr lang="en-GB" sz="1400" dirty="0">
                <a:solidFill>
                  <a:schemeClr val="bg1"/>
                </a:solidFill>
                <a:latin typeface="Abadi Extra Light"/>
              </a:endParaRPr>
            </a:p>
          </p:txBody>
        </p:sp>
      </p:grpSp>
      <p:sp>
        <p:nvSpPr>
          <p:cNvPr id="15" name="Cross 14">
            <a:extLst>
              <a:ext uri="{FF2B5EF4-FFF2-40B4-BE49-F238E27FC236}">
                <a16:creationId xmlns:a16="http://schemas.microsoft.com/office/drawing/2014/main" id="{46571DDE-F265-0F75-D504-C31324BB961B}"/>
              </a:ext>
            </a:extLst>
          </p:cNvPr>
          <p:cNvSpPr/>
          <p:nvPr/>
        </p:nvSpPr>
        <p:spPr>
          <a:xfrm>
            <a:off x="9988538" y="3424037"/>
            <a:ext cx="194341" cy="194341"/>
          </a:xfrm>
          <a:prstGeom prst="plus">
            <a:avLst>
              <a:gd name="adj" fmla="val 42681"/>
            </a:avLst>
          </a:prstGeom>
          <a:solidFill>
            <a:srgbClr val="6FBA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ross 15">
            <a:extLst>
              <a:ext uri="{FF2B5EF4-FFF2-40B4-BE49-F238E27FC236}">
                <a16:creationId xmlns:a16="http://schemas.microsoft.com/office/drawing/2014/main" id="{E99528B7-D4AE-AEB9-9F14-BC49B9DE99F2}"/>
              </a:ext>
            </a:extLst>
          </p:cNvPr>
          <p:cNvSpPr/>
          <p:nvPr/>
        </p:nvSpPr>
        <p:spPr>
          <a:xfrm>
            <a:off x="9987271" y="4431165"/>
            <a:ext cx="194341" cy="194341"/>
          </a:xfrm>
          <a:prstGeom prst="plus">
            <a:avLst>
              <a:gd name="adj" fmla="val 42681"/>
            </a:avLst>
          </a:prstGeom>
          <a:solidFill>
            <a:srgbClr val="6FBA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B4ADD20-DF54-8A18-3616-40F8E3B8E6DE}"/>
              </a:ext>
            </a:extLst>
          </p:cNvPr>
          <p:cNvGrpSpPr/>
          <p:nvPr/>
        </p:nvGrpSpPr>
        <p:grpSpPr>
          <a:xfrm>
            <a:off x="8642493" y="1661421"/>
            <a:ext cx="2886432" cy="895928"/>
            <a:chOff x="8652018" y="1667150"/>
            <a:chExt cx="2886432" cy="895928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8D4209E-BC40-B1A2-846F-16E24983B5D2}"/>
                </a:ext>
              </a:extLst>
            </p:cNvPr>
            <p:cNvSpPr/>
            <p:nvPr/>
          </p:nvSpPr>
          <p:spPr>
            <a:xfrm>
              <a:off x="8652018" y="1667150"/>
              <a:ext cx="2886432" cy="895928"/>
            </a:xfrm>
            <a:prstGeom prst="roundRect">
              <a:avLst>
                <a:gd name="adj" fmla="val 12543"/>
              </a:avLst>
            </a:prstGeom>
            <a:solidFill>
              <a:srgbClr val="6FBA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badi Extra Light" panose="020B0204020104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F5E0BC3-5185-90DB-B7AA-BAB33AF8189A}"/>
                </a:ext>
              </a:extLst>
            </p:cNvPr>
            <p:cNvSpPr txBox="1"/>
            <p:nvPr/>
          </p:nvSpPr>
          <p:spPr>
            <a:xfrm>
              <a:off x="8790335" y="1769220"/>
              <a:ext cx="26097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solidFill>
                    <a:schemeClr val="bg1"/>
                  </a:solidFill>
                  <a:latin typeface="Abadi Extra Light" panose="020B0204020104020204" pitchFamily="34" charset="0"/>
                </a:rPr>
                <a:t>Data, insights &amp; decisions</a:t>
              </a:r>
              <a:endParaRPr lang="en-GB" sz="2000">
                <a:solidFill>
                  <a:schemeClr val="bg1"/>
                </a:solidFill>
                <a:latin typeface="Abadi Extra Light" panose="020B0204020104020204" pitchFamily="34" charset="0"/>
              </a:endParaRP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4BCA5533-2E18-891C-4D09-F6032FD7A509}"/>
              </a:ext>
            </a:extLst>
          </p:cNvPr>
          <p:cNvSpPr/>
          <p:nvPr/>
        </p:nvSpPr>
        <p:spPr>
          <a:xfrm>
            <a:off x="607171" y="1509355"/>
            <a:ext cx="285750" cy="287116"/>
          </a:xfrm>
          <a:prstGeom prst="roundRect">
            <a:avLst/>
          </a:prstGeom>
          <a:solidFill>
            <a:srgbClr val="6FBA0D"/>
          </a:solidFill>
          <a:ln w="12700">
            <a:solidFill>
              <a:srgbClr val="0C0A5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bg1"/>
                </a:solidFill>
                <a:latin typeface="Abadi Extra Light" panose="020B0204020104020204" pitchFamily="34" charset="0"/>
              </a:rPr>
              <a:t>1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46DCAA80-7701-7E82-70D6-E91117B2BE5B}"/>
              </a:ext>
            </a:extLst>
          </p:cNvPr>
          <p:cNvSpPr/>
          <p:nvPr/>
        </p:nvSpPr>
        <p:spPr>
          <a:xfrm>
            <a:off x="4563177" y="1509355"/>
            <a:ext cx="285750" cy="287116"/>
          </a:xfrm>
          <a:prstGeom prst="roundRect">
            <a:avLst/>
          </a:prstGeom>
          <a:solidFill>
            <a:srgbClr val="6FBA0D"/>
          </a:solidFill>
          <a:ln w="12700">
            <a:solidFill>
              <a:srgbClr val="0C0A5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bg1"/>
                </a:solidFill>
                <a:latin typeface="Abadi Extra Light" panose="020B0204020104020204" pitchFamily="34" charset="0"/>
              </a:rPr>
              <a:t>2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717D28F8-5ACE-AB99-0271-74BCF59DCE6A}"/>
              </a:ext>
            </a:extLst>
          </p:cNvPr>
          <p:cNvSpPr/>
          <p:nvPr/>
        </p:nvSpPr>
        <p:spPr>
          <a:xfrm>
            <a:off x="8495060" y="1528655"/>
            <a:ext cx="285750" cy="287116"/>
          </a:xfrm>
          <a:prstGeom prst="roundRect">
            <a:avLst/>
          </a:prstGeom>
          <a:solidFill>
            <a:srgbClr val="6FBA0D"/>
          </a:solidFill>
          <a:ln w="12700">
            <a:solidFill>
              <a:srgbClr val="0C0A5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bg1"/>
                </a:solidFill>
                <a:latin typeface="Abadi Extra Light" panose="020B0204020104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18868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2A03D-C62C-5E95-9C9D-3DC50C898A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829" y="5120798"/>
            <a:ext cx="11380342" cy="564704"/>
          </a:xfrm>
        </p:spPr>
        <p:txBody>
          <a:bodyPr>
            <a:noAutofit/>
          </a:bodyPr>
          <a:lstStyle/>
          <a:p>
            <a:pPr algn="l"/>
            <a:r>
              <a:rPr lang="en-US" sz="4400" b="0">
                <a:latin typeface="Abadi Extra Light" panose="020B0204020104020204" pitchFamily="34" charset="0"/>
              </a:rPr>
              <a:t>Thank you.</a:t>
            </a:r>
            <a:br>
              <a:rPr lang="en-US" sz="4400" b="0">
                <a:latin typeface="Abadi Extra Light" panose="020B0204020104020204" pitchFamily="34" charset="0"/>
              </a:rPr>
            </a:br>
            <a:br>
              <a:rPr lang="en-US" sz="4400" b="0">
                <a:latin typeface="Abadi Extra Light" panose="020B0204020104020204" pitchFamily="34" charset="0"/>
              </a:rPr>
            </a:br>
            <a:br>
              <a:rPr lang="en-US" sz="4400" b="0">
                <a:latin typeface="Abadi Extra Light" panose="020B0204020104020204" pitchFamily="34" charset="0"/>
              </a:rPr>
            </a:br>
            <a:r>
              <a:rPr lang="en-US" sz="2400" b="0">
                <a:latin typeface="Abadi Extra Light" panose="020B0204020104020204" pitchFamily="34" charset="0"/>
                <a:hlinkClick r:id="rId2"/>
              </a:rPr>
              <a:t>www.acftechnologies.com</a:t>
            </a:r>
            <a:r>
              <a:rPr lang="en-US" sz="2400" b="0">
                <a:latin typeface="Abadi Extra Light" panose="020B0204020104020204" pitchFamily="34" charset="0"/>
              </a:rPr>
              <a:t> </a:t>
            </a:r>
            <a:endParaRPr lang="en-GB" sz="4400" b="0">
              <a:latin typeface="Abadi Extra Light" panose="020B0204020104020204" pitchFamily="34" charset="0"/>
            </a:endParaRP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01CEBB2B-5400-AD37-3C86-45784D140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29" y="1951993"/>
            <a:ext cx="2880006" cy="51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382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0E723E0-A891-6895-DB28-5D58647AE103}"/>
              </a:ext>
            </a:extLst>
          </p:cNvPr>
          <p:cNvSpPr txBox="1">
            <a:spLocks/>
          </p:cNvSpPr>
          <p:nvPr/>
        </p:nvSpPr>
        <p:spPr>
          <a:xfrm>
            <a:off x="872814" y="1021290"/>
            <a:ext cx="4542565" cy="16212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Abadi Extra Light" panose="020B0204020104020204" pitchFamily="34" charset="0"/>
              </a:rPr>
              <a:t>Bringing </a:t>
            </a:r>
            <a:r>
              <a:rPr lang="en-US" dirty="0">
                <a:solidFill>
                  <a:srgbClr val="6FBA0D"/>
                </a:solidFill>
                <a:latin typeface="Abadi Extra Light" panose="020B0204020104020204" pitchFamily="34" charset="0"/>
              </a:rPr>
              <a:t>customers</a:t>
            </a:r>
            <a:r>
              <a:rPr lang="en-US" dirty="0">
                <a:solidFill>
                  <a:schemeClr val="tx1"/>
                </a:solidFill>
                <a:latin typeface="Abadi Extra Light" panose="020B0204020104020204" pitchFamily="34" charset="0"/>
              </a:rPr>
              <a:t>  </a:t>
            </a:r>
          </a:p>
          <a:p>
            <a:r>
              <a:rPr lang="en-US" dirty="0">
                <a:solidFill>
                  <a:schemeClr val="tx1"/>
                </a:solidFill>
                <a:latin typeface="Abadi Extra Light" panose="020B0204020104020204" pitchFamily="34" charset="0"/>
              </a:rPr>
              <a:t>closer.</a:t>
            </a:r>
            <a:endParaRPr lang="en-GB" dirty="0">
              <a:solidFill>
                <a:schemeClr val="tx1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96AD9BE-F219-62BC-2CA9-925AD78F58B0}"/>
              </a:ext>
            </a:extLst>
          </p:cNvPr>
          <p:cNvSpPr txBox="1">
            <a:spLocks/>
          </p:cNvSpPr>
          <p:nvPr/>
        </p:nvSpPr>
        <p:spPr>
          <a:xfrm>
            <a:off x="936822" y="3292540"/>
            <a:ext cx="4869174" cy="16212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rgbClr val="181757"/>
                </a:solidFill>
                <a:latin typeface="Abadi Extra Light" panose="020B0204020104020204" pitchFamily="34" charset="0"/>
              </a:rPr>
              <a:t>ACF Technologies Inc. is a technology company born in Asheville, USA in 2003. </a:t>
            </a:r>
          </a:p>
          <a:p>
            <a:endParaRPr lang="en-US" sz="1600" dirty="0">
              <a:solidFill>
                <a:srgbClr val="181757"/>
              </a:solidFill>
              <a:latin typeface="Abadi Extra Light" panose="020B0204020104020204" pitchFamily="34" charset="0"/>
            </a:endParaRPr>
          </a:p>
          <a:p>
            <a:r>
              <a:rPr lang="en-US" sz="1600" dirty="0">
                <a:solidFill>
                  <a:srgbClr val="181757"/>
                </a:solidFill>
                <a:latin typeface="Abadi Extra Light" panose="020B0204020104020204" pitchFamily="34" charset="0"/>
              </a:rPr>
              <a:t>With 20 years of experience across multiple industries including Retail, Banking, Government, Healthcare, our mission is to bring customers closer with our best-in-class customers experience solutions. </a:t>
            </a:r>
          </a:p>
          <a:p>
            <a:endParaRPr lang="en-US" sz="1400" dirty="0">
              <a:solidFill>
                <a:srgbClr val="181757"/>
              </a:solidFill>
              <a:latin typeface="Abadi Extra Light" panose="020B0204020104020204" pitchFamily="34" charset="0"/>
            </a:endParaRPr>
          </a:p>
          <a:p>
            <a:endParaRPr lang="en-US" sz="1400" dirty="0">
              <a:solidFill>
                <a:srgbClr val="181757"/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19" name="Picture 18" descr="A black background with yellow text&#10;&#10;Description automatically generated">
            <a:extLst>
              <a:ext uri="{FF2B5EF4-FFF2-40B4-BE49-F238E27FC236}">
                <a16:creationId xmlns:a16="http://schemas.microsoft.com/office/drawing/2014/main" id="{3EBF565D-1AC3-1685-BD91-51A70C2C583F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474" y="4020355"/>
            <a:ext cx="2209694" cy="438869"/>
          </a:xfrm>
          <a:prstGeom prst="rect">
            <a:avLst/>
          </a:prstGeom>
        </p:spPr>
      </p:pic>
      <p:pic>
        <p:nvPicPr>
          <p:cNvPr id="1026" name="Picture 2" descr="Join us at the European Customer Centricity Awards">
            <a:extLst>
              <a:ext uri="{FF2B5EF4-FFF2-40B4-BE49-F238E27FC236}">
                <a16:creationId xmlns:a16="http://schemas.microsoft.com/office/drawing/2014/main" id="{938B030C-0617-5071-9239-FEE3CE412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474" y="3111405"/>
            <a:ext cx="2209694" cy="48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F0982857-606C-427C-E73F-490D97C5B3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775" y="4985669"/>
            <a:ext cx="2877091" cy="973561"/>
          </a:xfrm>
          <a:prstGeom prst="rect">
            <a:avLst/>
          </a:prstGeom>
        </p:spPr>
      </p:pic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2FE95FA-04A1-8BA8-23DF-F1A5108D76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465" y="1928347"/>
            <a:ext cx="2403776" cy="815458"/>
          </a:xfrm>
          <a:prstGeom prst="rect">
            <a:avLst/>
          </a:prstGeom>
        </p:spPr>
      </p:pic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8F2C113-9E50-92AB-4B85-12994AC1A6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260" y="778697"/>
            <a:ext cx="2227908" cy="75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416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treet with buildings and a road&#10;&#10;Description automatically generated with medium confidence">
            <a:extLst>
              <a:ext uri="{FF2B5EF4-FFF2-40B4-BE49-F238E27FC236}">
                <a16:creationId xmlns:a16="http://schemas.microsoft.com/office/drawing/2014/main" id="{621F2AC3-3358-520B-77F9-04FA22C94F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7"/>
                    </a14:imgEffect>
                    <a14:imgEffect>
                      <a14:colorTemperature colorTemp="4700"/>
                    </a14:imgEffect>
                    <a14:imgEffect>
                      <a14:saturation sat="60000"/>
                    </a14:imgEffect>
                    <a14:imgEffect>
                      <a14:brightnessContrast bright="-39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56" r="1866" b="143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5">
            <a:extLst>
              <a:ext uri="{FF2B5EF4-FFF2-40B4-BE49-F238E27FC236}">
                <a16:creationId xmlns:a16="http://schemas.microsoft.com/office/drawing/2014/main" id="{6E064912-6BA3-4000-ECFC-CCA4BF279F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8" r="6622"/>
          <a:stretch/>
        </p:blipFill>
        <p:spPr>
          <a:xfrm>
            <a:off x="1630485" y="842121"/>
            <a:ext cx="8796178" cy="4597491"/>
          </a:xfrm>
          <a:prstGeom prst="rect">
            <a:avLst/>
          </a:prstGeom>
          <a:noFill/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D4C74786-0193-1ECE-CEC2-7FE9399EF6DB}"/>
              </a:ext>
            </a:extLst>
          </p:cNvPr>
          <p:cNvSpPr txBox="1">
            <a:spLocks/>
          </p:cNvSpPr>
          <p:nvPr/>
        </p:nvSpPr>
        <p:spPr>
          <a:xfrm>
            <a:off x="503962" y="5317029"/>
            <a:ext cx="1632840" cy="6881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92D050"/>
                </a:solidFill>
                <a:latin typeface="Abadi Extra Light" panose="020B0204020104020204" pitchFamily="34" charset="0"/>
              </a:rPr>
              <a:t>7</a:t>
            </a:r>
            <a:r>
              <a:rPr lang="en-US" sz="3000">
                <a:solidFill>
                  <a:schemeClr val="bg1"/>
                </a:solidFill>
                <a:latin typeface="Abadi Extra Light" panose="020B0204020104020204" pitchFamily="34" charset="0"/>
              </a:rPr>
              <a:t> </a:t>
            </a:r>
          </a:p>
          <a:p>
            <a:r>
              <a:rPr lang="en-US" sz="3000">
                <a:solidFill>
                  <a:schemeClr val="bg1"/>
                </a:solidFill>
                <a:latin typeface="Abadi Extra Light" panose="020B0204020104020204" pitchFamily="34" charset="0"/>
              </a:rPr>
              <a:t>offices</a:t>
            </a:r>
            <a:endParaRPr lang="en-GB" sz="3000">
              <a:solidFill>
                <a:schemeClr val="bg1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BE30951-4658-1B29-1EB4-0D7BA346FFC1}"/>
              </a:ext>
            </a:extLst>
          </p:cNvPr>
          <p:cNvSpPr txBox="1">
            <a:spLocks/>
          </p:cNvSpPr>
          <p:nvPr/>
        </p:nvSpPr>
        <p:spPr>
          <a:xfrm>
            <a:off x="2522454" y="5317029"/>
            <a:ext cx="2273979" cy="4780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92D050"/>
                </a:solidFill>
                <a:latin typeface="Abadi Extra Light" panose="020B0204020104020204" pitchFamily="34" charset="0"/>
              </a:rPr>
              <a:t>30 </a:t>
            </a:r>
          </a:p>
          <a:p>
            <a:r>
              <a:rPr lang="en-US" sz="3000">
                <a:solidFill>
                  <a:schemeClr val="bg1"/>
                </a:solidFill>
                <a:latin typeface="Abadi Extra Light" panose="020B0204020104020204" pitchFamily="34" charset="0"/>
              </a:rPr>
              <a:t>countries</a:t>
            </a:r>
            <a:endParaRPr lang="en-GB" sz="3000">
              <a:solidFill>
                <a:schemeClr val="bg1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CBDBDEB9-621B-C099-AA98-22E061211ED7}"/>
              </a:ext>
            </a:extLst>
          </p:cNvPr>
          <p:cNvSpPr txBox="1">
            <a:spLocks/>
          </p:cNvSpPr>
          <p:nvPr/>
        </p:nvSpPr>
        <p:spPr>
          <a:xfrm>
            <a:off x="9392421" y="5317029"/>
            <a:ext cx="3184695" cy="4763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92D050"/>
                </a:solidFill>
                <a:latin typeface="Abadi Extra Light" panose="020B0204020104020204" pitchFamily="34" charset="0"/>
              </a:rPr>
              <a:t>30,000</a:t>
            </a:r>
            <a:r>
              <a:rPr lang="en-US" sz="3000">
                <a:solidFill>
                  <a:schemeClr val="bg1"/>
                </a:solidFill>
                <a:latin typeface="Abadi Extra Light" panose="020B0204020104020204" pitchFamily="34" charset="0"/>
              </a:rPr>
              <a:t> </a:t>
            </a:r>
          </a:p>
          <a:p>
            <a:r>
              <a:rPr lang="en-US" sz="3000">
                <a:solidFill>
                  <a:schemeClr val="bg1"/>
                </a:solidFill>
                <a:latin typeface="Abadi Extra Light" panose="020B0204020104020204" pitchFamily="34" charset="0"/>
              </a:rPr>
              <a:t>locations </a:t>
            </a:r>
            <a:endParaRPr lang="en-GB" sz="3000">
              <a:solidFill>
                <a:schemeClr val="bg1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C4268546-225B-D711-0D2A-1EE8F7D9F5BF}"/>
              </a:ext>
            </a:extLst>
          </p:cNvPr>
          <p:cNvSpPr txBox="1">
            <a:spLocks/>
          </p:cNvSpPr>
          <p:nvPr/>
        </p:nvSpPr>
        <p:spPr>
          <a:xfrm>
            <a:off x="4690714" y="5317029"/>
            <a:ext cx="3254056" cy="5859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92D050"/>
                </a:solidFill>
                <a:latin typeface="Abadi Extra Light" panose="020B0204020104020204" pitchFamily="34" charset="0"/>
              </a:rPr>
              <a:t>150  </a:t>
            </a:r>
          </a:p>
          <a:p>
            <a:r>
              <a:rPr lang="en-US" sz="3000">
                <a:solidFill>
                  <a:schemeClr val="bg1"/>
                </a:solidFill>
                <a:latin typeface="Abadi Extra Light" panose="020B0204020104020204" pitchFamily="34" charset="0"/>
              </a:rPr>
              <a:t>employees</a:t>
            </a:r>
            <a:endParaRPr lang="en-GB" sz="3000">
              <a:solidFill>
                <a:schemeClr val="bg1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8A049122-2558-B783-B206-62934DB38101}"/>
              </a:ext>
            </a:extLst>
          </p:cNvPr>
          <p:cNvSpPr txBox="1">
            <a:spLocks/>
          </p:cNvSpPr>
          <p:nvPr/>
        </p:nvSpPr>
        <p:spPr>
          <a:xfrm>
            <a:off x="6978447" y="5317029"/>
            <a:ext cx="2925820" cy="5859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92D050"/>
                </a:solidFill>
                <a:latin typeface="Abadi Extra Light" panose="020B0204020104020204" pitchFamily="34" charset="0"/>
              </a:rPr>
              <a:t>500</a:t>
            </a:r>
            <a:r>
              <a:rPr lang="en-US" sz="3000">
                <a:solidFill>
                  <a:srgbClr val="92D050"/>
                </a:solidFill>
                <a:latin typeface="Abadi Extra Light" panose="020B0204020104020204" pitchFamily="34" charset="0"/>
              </a:rPr>
              <a:t> </a:t>
            </a:r>
          </a:p>
          <a:p>
            <a:r>
              <a:rPr lang="en-US" sz="3000">
                <a:solidFill>
                  <a:schemeClr val="bg1"/>
                </a:solidFill>
                <a:latin typeface="Abadi Extra Light" panose="020B0204020104020204" pitchFamily="34" charset="0"/>
              </a:rPr>
              <a:t>customers</a:t>
            </a:r>
            <a:endParaRPr lang="en-GB" sz="3000">
              <a:solidFill>
                <a:schemeClr val="bg1"/>
              </a:solidFill>
              <a:latin typeface="Abadi Extra Light" panose="020B0204020104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2EDAEB4-AD77-CF55-0447-BEB89C2C19DF}"/>
              </a:ext>
            </a:extLst>
          </p:cNvPr>
          <p:cNvGrpSpPr/>
          <p:nvPr/>
        </p:nvGrpSpPr>
        <p:grpSpPr>
          <a:xfrm>
            <a:off x="2614586" y="1747912"/>
            <a:ext cx="3082064" cy="1620188"/>
            <a:chOff x="2682012" y="1130040"/>
            <a:chExt cx="3082064" cy="1620188"/>
          </a:xfrm>
        </p:grpSpPr>
        <p:grpSp>
          <p:nvGrpSpPr>
            <p:cNvPr id="5" name="Grupo 6">
              <a:extLst>
                <a:ext uri="{FF2B5EF4-FFF2-40B4-BE49-F238E27FC236}">
                  <a16:creationId xmlns:a16="http://schemas.microsoft.com/office/drawing/2014/main" id="{846E4FF1-0A8F-F465-3EAA-DB4EA925D3C6}"/>
                </a:ext>
              </a:extLst>
            </p:cNvPr>
            <p:cNvGrpSpPr/>
            <p:nvPr/>
          </p:nvGrpSpPr>
          <p:grpSpPr>
            <a:xfrm>
              <a:off x="2682012" y="1130040"/>
              <a:ext cx="3082064" cy="1620188"/>
              <a:chOff x="4699749" y="1833094"/>
              <a:chExt cx="2847523" cy="1439586"/>
            </a:xfrm>
          </p:grpSpPr>
          <p:pic>
            <p:nvPicPr>
              <p:cNvPr id="22" name="Imagen 30" descr="Imagen que contiene dibujo&#10;&#10;Descripción generada automáticamente">
                <a:extLst>
                  <a:ext uri="{FF2B5EF4-FFF2-40B4-BE49-F238E27FC236}">
                    <a16:creationId xmlns:a16="http://schemas.microsoft.com/office/drawing/2014/main" id="{6F350B7A-F257-2600-EB52-CA6F0EA8FD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22644" y="2788855"/>
                <a:ext cx="236362" cy="302432"/>
              </a:xfrm>
              <a:prstGeom prst="rect">
                <a:avLst/>
              </a:prstGeom>
            </p:spPr>
          </p:pic>
          <p:pic>
            <p:nvPicPr>
              <p:cNvPr id="20" name="Imagen 28" descr="Imagen que contiene dibujo&#10;&#10;Descripción generada automáticamente">
                <a:extLst>
                  <a:ext uri="{FF2B5EF4-FFF2-40B4-BE49-F238E27FC236}">
                    <a16:creationId xmlns:a16="http://schemas.microsoft.com/office/drawing/2014/main" id="{211D2FF5-A991-6F32-DD87-F4CA8D0677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-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88700" y="2285161"/>
                <a:ext cx="223512" cy="285989"/>
              </a:xfrm>
              <a:prstGeom prst="rect">
                <a:avLst/>
              </a:prstGeom>
            </p:spPr>
          </p:pic>
          <p:pic>
            <p:nvPicPr>
              <p:cNvPr id="18" name="Imagen 24" descr="Imagen que contiene dibujo&#10;&#10;Descripción generada automáticamente">
                <a:extLst>
                  <a:ext uri="{FF2B5EF4-FFF2-40B4-BE49-F238E27FC236}">
                    <a16:creationId xmlns:a16="http://schemas.microsoft.com/office/drawing/2014/main" id="{2BAC9616-00F4-4495-7C97-ED42AC334D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37054" y="2970248"/>
                <a:ext cx="236362" cy="302432"/>
              </a:xfrm>
              <a:prstGeom prst="rect">
                <a:avLst/>
              </a:prstGeom>
            </p:spPr>
          </p:pic>
          <p:pic>
            <p:nvPicPr>
              <p:cNvPr id="16" name="Imagen 22" descr="Imagen que contiene dibujo&#10;&#10;Descripción generada automáticamente">
                <a:extLst>
                  <a:ext uri="{FF2B5EF4-FFF2-40B4-BE49-F238E27FC236}">
                    <a16:creationId xmlns:a16="http://schemas.microsoft.com/office/drawing/2014/main" id="{0431887C-A86F-AFFF-8CE3-FAEA463B1D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79288" y="2615294"/>
                <a:ext cx="223512" cy="285989"/>
              </a:xfrm>
              <a:prstGeom prst="rect">
                <a:avLst/>
              </a:prstGeom>
            </p:spPr>
          </p:pic>
          <p:pic>
            <p:nvPicPr>
              <p:cNvPr id="14" name="Imagen 18" descr="Imagen que contiene dibujo&#10;&#10;Descripción generada automáticamente">
                <a:extLst>
                  <a:ext uri="{FF2B5EF4-FFF2-40B4-BE49-F238E27FC236}">
                    <a16:creationId xmlns:a16="http://schemas.microsoft.com/office/drawing/2014/main" id="{8956B3D7-73AE-B767-69F2-AC33E24B4F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12819" y="1833094"/>
                <a:ext cx="234453" cy="299991"/>
              </a:xfrm>
              <a:prstGeom prst="rect">
                <a:avLst/>
              </a:prstGeom>
            </p:spPr>
          </p:pic>
          <p:pic>
            <p:nvPicPr>
              <p:cNvPr id="12" name="Imagen 16" descr="Imagen que contiene dibujo&#10;&#10;Descripción generada automáticamente">
                <a:extLst>
                  <a:ext uri="{FF2B5EF4-FFF2-40B4-BE49-F238E27FC236}">
                    <a16:creationId xmlns:a16="http://schemas.microsoft.com/office/drawing/2014/main" id="{7FFF7487-94F0-E20D-35D0-3C50723424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749" y="2622721"/>
                <a:ext cx="223511" cy="285989"/>
              </a:xfrm>
              <a:prstGeom prst="rect">
                <a:avLst/>
              </a:prstGeom>
            </p:spPr>
          </p:pic>
        </p:grpSp>
        <p:pic>
          <p:nvPicPr>
            <p:cNvPr id="2" name="Imagen 18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29DC825C-9800-6A70-48FB-86B8C601E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154" y="1487519"/>
              <a:ext cx="253764" cy="337626"/>
            </a:xfrm>
            <a:prstGeom prst="rect">
              <a:avLst/>
            </a:prstGeom>
          </p:spPr>
        </p:pic>
      </p:grp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D6CD7B63-2E40-E07E-E543-39360C88E5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267" y="236560"/>
            <a:ext cx="2070386" cy="36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887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72C98ED-4577-6A49-5EDA-AC9870514ED9}"/>
              </a:ext>
            </a:extLst>
          </p:cNvPr>
          <p:cNvCxnSpPr>
            <a:cxnSpLocks/>
          </p:cNvCxnSpPr>
          <p:nvPr/>
        </p:nvCxnSpPr>
        <p:spPr>
          <a:xfrm>
            <a:off x="1326466" y="2386205"/>
            <a:ext cx="3993602" cy="1979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E794E339-F0CE-F68B-6408-705FD6593545}"/>
              </a:ext>
            </a:extLst>
          </p:cNvPr>
          <p:cNvSpPr txBox="1">
            <a:spLocks/>
          </p:cNvSpPr>
          <p:nvPr/>
        </p:nvSpPr>
        <p:spPr>
          <a:xfrm>
            <a:off x="3449334" y="412655"/>
            <a:ext cx="5301483" cy="72587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tx1"/>
                </a:solidFill>
                <a:latin typeface="Abadi Extra Light" panose="020B0204020104020204" pitchFamily="34" charset="0"/>
              </a:rPr>
              <a:t>Our Approach</a:t>
            </a:r>
            <a:endParaRPr lang="en-GB">
              <a:solidFill>
                <a:schemeClr val="tx1"/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6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BE84B9C7-FE68-5264-0795-D40413AE28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6" r="20395"/>
          <a:stretch/>
        </p:blipFill>
        <p:spPr>
          <a:xfrm>
            <a:off x="1416729" y="5667193"/>
            <a:ext cx="1034086" cy="808087"/>
          </a:xfrm>
          <a:prstGeom prst="rect">
            <a:avLst/>
          </a:prstGeom>
        </p:spPr>
      </p:pic>
      <p:pic>
        <p:nvPicPr>
          <p:cNvPr id="10" name="Picture 9" descr="A green and black logo&#10;&#10;Description automatically generated">
            <a:extLst>
              <a:ext uri="{FF2B5EF4-FFF2-40B4-BE49-F238E27FC236}">
                <a16:creationId xmlns:a16="http://schemas.microsoft.com/office/drawing/2014/main" id="{9B660C32-8F81-FCED-C0A6-8D53FC398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217" y="5678402"/>
            <a:ext cx="1237483" cy="744587"/>
          </a:xfrm>
          <a:prstGeom prst="rect">
            <a:avLst/>
          </a:prstGeom>
        </p:spPr>
      </p:pic>
      <p:sp>
        <p:nvSpPr>
          <p:cNvPr id="31" name="Rectangle: Rounded Corners 28">
            <a:extLst>
              <a:ext uri="{FF2B5EF4-FFF2-40B4-BE49-F238E27FC236}">
                <a16:creationId xmlns:a16="http://schemas.microsoft.com/office/drawing/2014/main" id="{5D5C8CFE-C274-3388-22FE-CB265D87A537}"/>
              </a:ext>
            </a:extLst>
          </p:cNvPr>
          <p:cNvSpPr/>
          <p:nvPr/>
        </p:nvSpPr>
        <p:spPr>
          <a:xfrm>
            <a:off x="1302347" y="5598928"/>
            <a:ext cx="1329660" cy="918571"/>
          </a:xfrm>
          <a:prstGeom prst="roundRect">
            <a:avLst>
              <a:gd name="adj" fmla="val 22702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LT Std 55 Roman"/>
              <a:ea typeface="+mn-ea"/>
              <a:cs typeface="+mn-cs"/>
            </a:endParaRPr>
          </a:p>
        </p:txBody>
      </p:sp>
      <p:pic>
        <p:nvPicPr>
          <p:cNvPr id="32" name="Picture 2" descr="GreenLight Supplements - CBD Oil and Supplements - GreenLight ...">
            <a:extLst>
              <a:ext uri="{FF2B5EF4-FFF2-40B4-BE49-F238E27FC236}">
                <a16:creationId xmlns:a16="http://schemas.microsoft.com/office/drawing/2014/main" id="{CF521015-56E0-4BD3-BE27-558C7759C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351" y="5815747"/>
            <a:ext cx="967809" cy="52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: Rounded Corners 28">
            <a:extLst>
              <a:ext uri="{FF2B5EF4-FFF2-40B4-BE49-F238E27FC236}">
                <a16:creationId xmlns:a16="http://schemas.microsoft.com/office/drawing/2014/main" id="{CC54F666-F4C4-95AA-B968-6F531C0EC318}"/>
              </a:ext>
            </a:extLst>
          </p:cNvPr>
          <p:cNvSpPr/>
          <p:nvPr/>
        </p:nvSpPr>
        <p:spPr>
          <a:xfrm>
            <a:off x="6068517" y="5591412"/>
            <a:ext cx="1329660" cy="918571"/>
          </a:xfrm>
          <a:prstGeom prst="roundRect">
            <a:avLst>
              <a:gd name="adj" fmla="val 22702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LT Std 55 Roman"/>
              <a:ea typeface="+mn-ea"/>
              <a:cs typeface="+mn-cs"/>
            </a:endParaRPr>
          </a:p>
        </p:txBody>
      </p:sp>
      <p:sp>
        <p:nvSpPr>
          <p:cNvPr id="34" name="Rectangle: Rounded Corners 28">
            <a:extLst>
              <a:ext uri="{FF2B5EF4-FFF2-40B4-BE49-F238E27FC236}">
                <a16:creationId xmlns:a16="http://schemas.microsoft.com/office/drawing/2014/main" id="{58C8DE0F-FFDB-E566-66BF-E6BBA33975D1}"/>
              </a:ext>
            </a:extLst>
          </p:cNvPr>
          <p:cNvSpPr/>
          <p:nvPr/>
        </p:nvSpPr>
        <p:spPr>
          <a:xfrm>
            <a:off x="2918891" y="5591412"/>
            <a:ext cx="1329660" cy="918571"/>
          </a:xfrm>
          <a:prstGeom prst="roundRect">
            <a:avLst>
              <a:gd name="adj" fmla="val 22702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LT Std 55 Roman"/>
              <a:ea typeface="+mn-ea"/>
              <a:cs typeface="+mn-cs"/>
            </a:endParaRPr>
          </a:p>
        </p:txBody>
      </p:sp>
      <p:sp>
        <p:nvSpPr>
          <p:cNvPr id="35" name="Rectangle: Rounded Corners 28">
            <a:extLst>
              <a:ext uri="{FF2B5EF4-FFF2-40B4-BE49-F238E27FC236}">
                <a16:creationId xmlns:a16="http://schemas.microsoft.com/office/drawing/2014/main" id="{B2603066-1C86-D435-2D12-63AB94E66567}"/>
              </a:ext>
            </a:extLst>
          </p:cNvPr>
          <p:cNvSpPr/>
          <p:nvPr/>
        </p:nvSpPr>
        <p:spPr>
          <a:xfrm>
            <a:off x="7631546" y="5580202"/>
            <a:ext cx="1329660" cy="918571"/>
          </a:xfrm>
          <a:prstGeom prst="roundRect">
            <a:avLst>
              <a:gd name="adj" fmla="val 22702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LT Std 55 Roman"/>
              <a:ea typeface="+mn-ea"/>
              <a:cs typeface="+mn-cs"/>
            </a:endParaRPr>
          </a:p>
        </p:txBody>
      </p:sp>
      <p:sp>
        <p:nvSpPr>
          <p:cNvPr id="36" name="Rectangle: Rounded Corners 28">
            <a:extLst>
              <a:ext uri="{FF2B5EF4-FFF2-40B4-BE49-F238E27FC236}">
                <a16:creationId xmlns:a16="http://schemas.microsoft.com/office/drawing/2014/main" id="{8C3DC52D-C88C-78CD-84CB-418783EE081E}"/>
              </a:ext>
            </a:extLst>
          </p:cNvPr>
          <p:cNvSpPr/>
          <p:nvPr/>
        </p:nvSpPr>
        <p:spPr>
          <a:xfrm>
            <a:off x="9226883" y="5537983"/>
            <a:ext cx="1329660" cy="918571"/>
          </a:xfrm>
          <a:prstGeom prst="roundRect">
            <a:avLst>
              <a:gd name="adj" fmla="val 22702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LT Std 55 Roman"/>
              <a:ea typeface="+mn-ea"/>
              <a:cs typeface="+mn-cs"/>
            </a:endParaRPr>
          </a:p>
        </p:txBody>
      </p:sp>
      <p:sp>
        <p:nvSpPr>
          <p:cNvPr id="42" name="Rectangle: Rounded Corners 28">
            <a:extLst>
              <a:ext uri="{FF2B5EF4-FFF2-40B4-BE49-F238E27FC236}">
                <a16:creationId xmlns:a16="http://schemas.microsoft.com/office/drawing/2014/main" id="{A9EBA060-DB66-46C6-9726-1AB0E82A0101}"/>
              </a:ext>
            </a:extLst>
          </p:cNvPr>
          <p:cNvSpPr/>
          <p:nvPr/>
        </p:nvSpPr>
        <p:spPr>
          <a:xfrm>
            <a:off x="4481920" y="5609490"/>
            <a:ext cx="1329660" cy="918571"/>
          </a:xfrm>
          <a:prstGeom prst="roundRect">
            <a:avLst>
              <a:gd name="adj" fmla="val 22702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LT Std 55 Roman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54311F-DC2D-89E2-EFC4-E45CD37EC3EA}"/>
              </a:ext>
            </a:extLst>
          </p:cNvPr>
          <p:cNvSpPr txBox="1">
            <a:spLocks/>
          </p:cNvSpPr>
          <p:nvPr/>
        </p:nvSpPr>
        <p:spPr>
          <a:xfrm>
            <a:off x="1325470" y="1956946"/>
            <a:ext cx="1071047" cy="5210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>
                <a:solidFill>
                  <a:srgbClr val="181757"/>
                </a:solidFill>
                <a:latin typeface="Abadi Extra Light" panose="020B0204020104020204" pitchFamily="34" charset="0"/>
              </a:rPr>
              <a:t>Listen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2141A10-BD0A-2B58-09C7-B50E72063362}"/>
              </a:ext>
            </a:extLst>
          </p:cNvPr>
          <p:cNvSpPr txBox="1">
            <a:spLocks/>
          </p:cNvSpPr>
          <p:nvPr/>
        </p:nvSpPr>
        <p:spPr>
          <a:xfrm>
            <a:off x="9230188" y="1595896"/>
            <a:ext cx="1071047" cy="5210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>
                <a:solidFill>
                  <a:srgbClr val="181757"/>
                </a:solidFill>
                <a:latin typeface="Abadi Extra Light" panose="020B0204020104020204" pitchFamily="34" charset="0"/>
              </a:rPr>
              <a:t>Design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89BEDBD-7C83-3FF0-D3F7-17577F2823FB}"/>
              </a:ext>
            </a:extLst>
          </p:cNvPr>
          <p:cNvSpPr txBox="1">
            <a:spLocks/>
          </p:cNvSpPr>
          <p:nvPr/>
        </p:nvSpPr>
        <p:spPr>
          <a:xfrm>
            <a:off x="1329264" y="3782983"/>
            <a:ext cx="1329660" cy="5210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>
                <a:solidFill>
                  <a:srgbClr val="181757"/>
                </a:solidFill>
                <a:latin typeface="Abadi Extra Light" panose="020B0204020104020204" pitchFamily="34" charset="0"/>
              </a:rPr>
              <a:t>Analyse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A128AAF-6BE1-83FD-D974-80281AD62D17}"/>
              </a:ext>
            </a:extLst>
          </p:cNvPr>
          <p:cNvSpPr txBox="1">
            <a:spLocks/>
          </p:cNvSpPr>
          <p:nvPr/>
        </p:nvSpPr>
        <p:spPr>
          <a:xfrm>
            <a:off x="9156475" y="3623193"/>
            <a:ext cx="1071047" cy="5210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>
                <a:solidFill>
                  <a:srgbClr val="181757"/>
                </a:solidFill>
                <a:latin typeface="Abadi Extra Light" panose="020B0204020104020204" pitchFamily="34" charset="0"/>
              </a:rPr>
              <a:t>Build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0778459-C3E6-37C7-62EB-9A77CDB85871}"/>
              </a:ext>
            </a:extLst>
          </p:cNvPr>
          <p:cNvSpPr txBox="1">
            <a:spLocks/>
          </p:cNvSpPr>
          <p:nvPr/>
        </p:nvSpPr>
        <p:spPr>
          <a:xfrm>
            <a:off x="7233938" y="2117891"/>
            <a:ext cx="3066301" cy="92445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buClr>
                <a:schemeClr val="bg2"/>
              </a:buClr>
            </a:pPr>
            <a:r>
              <a:rPr lang="en-US" sz="1800">
                <a:solidFill>
                  <a:srgbClr val="181757"/>
                </a:solidFill>
                <a:latin typeface="Abadi Extra Light"/>
              </a:rPr>
              <a:t>Tailored solution.</a:t>
            </a:r>
            <a:endParaRPr lang="en-US"/>
          </a:p>
          <a:p>
            <a:pPr algn="r">
              <a:buClr>
                <a:schemeClr val="bg2"/>
              </a:buClr>
            </a:pPr>
            <a:r>
              <a:rPr lang="en-US" sz="1800">
                <a:solidFill>
                  <a:srgbClr val="181757"/>
                </a:solidFill>
                <a:latin typeface="Abadi Extra Light" panose="020B0204020104020204" pitchFamily="34" charset="0"/>
              </a:rPr>
              <a:t>Business drivers.</a:t>
            </a:r>
          </a:p>
          <a:p>
            <a:pPr algn="r">
              <a:buClr>
                <a:schemeClr val="bg2"/>
              </a:buClr>
            </a:pPr>
            <a:r>
              <a:rPr lang="en-US" sz="1800">
                <a:solidFill>
                  <a:srgbClr val="181757"/>
                </a:solidFill>
                <a:latin typeface="Abadi Extra Light" panose="020B0204020104020204" pitchFamily="34" charset="0"/>
              </a:rPr>
              <a:t>Document and sign-off.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C44DCBE-D7D4-5485-AED5-4F787C57EA43}"/>
              </a:ext>
            </a:extLst>
          </p:cNvPr>
          <p:cNvSpPr txBox="1">
            <a:spLocks/>
          </p:cNvSpPr>
          <p:nvPr/>
        </p:nvSpPr>
        <p:spPr>
          <a:xfrm>
            <a:off x="6890269" y="4092375"/>
            <a:ext cx="3066301" cy="91857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buClr>
                <a:schemeClr val="bg2"/>
              </a:buClr>
            </a:pPr>
            <a:r>
              <a:rPr lang="en-US" sz="1800">
                <a:solidFill>
                  <a:srgbClr val="181757"/>
                </a:solidFill>
                <a:latin typeface="Abadi Extra Light" panose="020B0204020104020204" pitchFamily="34" charset="0"/>
              </a:rPr>
              <a:t>Dedicated project team.</a:t>
            </a:r>
            <a:endParaRPr lang="en-US"/>
          </a:p>
          <a:p>
            <a:pPr algn="r">
              <a:buClr>
                <a:schemeClr val="bg2"/>
              </a:buClr>
            </a:pPr>
            <a:r>
              <a:rPr lang="en-US" sz="1800">
                <a:solidFill>
                  <a:srgbClr val="181757"/>
                </a:solidFill>
                <a:latin typeface="Abadi Extra Light"/>
              </a:rPr>
              <a:t>Security &amp; GDPR.</a:t>
            </a:r>
          </a:p>
          <a:p>
            <a:pPr algn="r">
              <a:buClr>
                <a:schemeClr val="bg2"/>
              </a:buClr>
            </a:pPr>
            <a:r>
              <a:rPr lang="en-US" sz="1800">
                <a:solidFill>
                  <a:srgbClr val="181757"/>
                </a:solidFill>
                <a:latin typeface="Abadi Extra Light"/>
              </a:rPr>
              <a:t>Agile approach.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3EC0134-3DAA-9C9E-2A9D-655EB5FCB220}"/>
              </a:ext>
            </a:extLst>
          </p:cNvPr>
          <p:cNvSpPr txBox="1">
            <a:spLocks/>
          </p:cNvSpPr>
          <p:nvPr/>
        </p:nvSpPr>
        <p:spPr>
          <a:xfrm>
            <a:off x="1326466" y="4244931"/>
            <a:ext cx="3066301" cy="91857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bg2"/>
              </a:buClr>
            </a:pPr>
            <a:r>
              <a:rPr lang="en-US" sz="1800">
                <a:solidFill>
                  <a:srgbClr val="181757"/>
                </a:solidFill>
                <a:latin typeface="Abadi Extra Light" panose="020B0204020104020204" pitchFamily="34" charset="0"/>
              </a:rPr>
              <a:t>Historical data analysis.</a:t>
            </a:r>
            <a:endParaRPr lang="en-US"/>
          </a:p>
          <a:p>
            <a:pPr>
              <a:buClr>
                <a:schemeClr val="bg2"/>
              </a:buClr>
            </a:pPr>
            <a:r>
              <a:rPr lang="en-US" sz="1800">
                <a:solidFill>
                  <a:srgbClr val="181757"/>
                </a:solidFill>
                <a:latin typeface="Abadi Extra Light" panose="020B0204020104020204" pitchFamily="34" charset="0"/>
              </a:rPr>
              <a:t>Trends and forecasting. </a:t>
            </a:r>
          </a:p>
          <a:p>
            <a:pPr>
              <a:buClr>
                <a:schemeClr val="bg2"/>
              </a:buClr>
            </a:pPr>
            <a:r>
              <a:rPr lang="en-US" sz="1800">
                <a:solidFill>
                  <a:srgbClr val="181757"/>
                </a:solidFill>
                <a:latin typeface="Abadi Extra Light" panose="020B0204020104020204" pitchFamily="34" charset="0"/>
              </a:rPr>
              <a:t>ROI analysis. 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C4D7933-1820-3AAB-8816-12EE7F1944C1}"/>
              </a:ext>
            </a:extLst>
          </p:cNvPr>
          <p:cNvSpPr txBox="1">
            <a:spLocks/>
          </p:cNvSpPr>
          <p:nvPr/>
        </p:nvSpPr>
        <p:spPr>
          <a:xfrm>
            <a:off x="1323298" y="2384699"/>
            <a:ext cx="3066301" cy="91857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bg2"/>
              </a:buClr>
            </a:pPr>
            <a:r>
              <a:rPr lang="en-US" sz="1800" dirty="0">
                <a:solidFill>
                  <a:srgbClr val="181757"/>
                </a:solidFill>
                <a:latin typeface="Abadi Extra Light" panose="020B0204020104020204" pitchFamily="34" charset="0"/>
              </a:rPr>
              <a:t>Listen to understand.</a:t>
            </a:r>
            <a:endParaRPr lang="en-US" dirty="0"/>
          </a:p>
          <a:p>
            <a:pPr>
              <a:buClr>
                <a:schemeClr val="bg2"/>
              </a:buClr>
            </a:pPr>
            <a:r>
              <a:rPr lang="en-US" sz="1800" dirty="0">
                <a:solidFill>
                  <a:srgbClr val="181757"/>
                </a:solidFill>
                <a:latin typeface="Abadi Extra Light" panose="020B0204020104020204" pitchFamily="34" charset="0"/>
              </a:rPr>
              <a:t>Challenge where needed.</a:t>
            </a:r>
          </a:p>
          <a:p>
            <a:pPr>
              <a:buClr>
                <a:schemeClr val="bg2"/>
              </a:buClr>
            </a:pPr>
            <a:r>
              <a:rPr lang="en-US" sz="1800" dirty="0">
                <a:solidFill>
                  <a:srgbClr val="181757"/>
                </a:solidFill>
                <a:latin typeface="Abadi Extra Light" panose="020B0204020104020204" pitchFamily="34" charset="0"/>
              </a:rPr>
              <a:t>Attention to detail.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C4092B-63CE-1D11-CB89-D9F1564F9F75}"/>
              </a:ext>
            </a:extLst>
          </p:cNvPr>
          <p:cNvCxnSpPr/>
          <p:nvPr/>
        </p:nvCxnSpPr>
        <p:spPr>
          <a:xfrm>
            <a:off x="1299576" y="4195450"/>
            <a:ext cx="3617551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1E3EDE6-18CB-8BE2-EF08-0AB8F944B4E2}"/>
              </a:ext>
            </a:extLst>
          </p:cNvPr>
          <p:cNvCxnSpPr>
            <a:cxnSpLocks/>
          </p:cNvCxnSpPr>
          <p:nvPr/>
        </p:nvCxnSpPr>
        <p:spPr>
          <a:xfrm>
            <a:off x="6386172" y="4047008"/>
            <a:ext cx="3617551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59594AA-AB7B-8516-B5EE-C4AEBDE30B04}"/>
              </a:ext>
            </a:extLst>
          </p:cNvPr>
          <p:cNvCxnSpPr>
            <a:cxnSpLocks/>
          </p:cNvCxnSpPr>
          <p:nvPr/>
        </p:nvCxnSpPr>
        <p:spPr>
          <a:xfrm>
            <a:off x="6752328" y="2018305"/>
            <a:ext cx="3617551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A blue circular arrows with icons">
            <a:extLst>
              <a:ext uri="{FF2B5EF4-FFF2-40B4-BE49-F238E27FC236}">
                <a16:creationId xmlns:a16="http://schemas.microsoft.com/office/drawing/2014/main" id="{B3B1D27C-AF67-FB20-5DE5-DB773CBE6F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843" y="1450324"/>
            <a:ext cx="4239347" cy="352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80" descr="Imagen que contiene dibujo&#10;&#10;Descripción generada automáticamente">
            <a:extLst>
              <a:ext uri="{FF2B5EF4-FFF2-40B4-BE49-F238E27FC236}">
                <a16:creationId xmlns:a16="http://schemas.microsoft.com/office/drawing/2014/main" id="{82592299-1F18-1942-2307-CB54DEB05D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7824" y="5713798"/>
            <a:ext cx="1027778" cy="566940"/>
          </a:xfrm>
          <a:prstGeom prst="rect">
            <a:avLst/>
          </a:prstGeom>
        </p:spPr>
      </p:pic>
      <p:pic>
        <p:nvPicPr>
          <p:cNvPr id="21" name="Picture 2" descr="Department of Health and Social Care - Wikipedia">
            <a:extLst>
              <a:ext uri="{FF2B5EF4-FFF2-40B4-BE49-F238E27FC236}">
                <a16:creationId xmlns:a16="http://schemas.microsoft.com/office/drawing/2014/main" id="{7C3E7D52-A614-A1CE-08F0-E50388392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034" y="5691445"/>
            <a:ext cx="884625" cy="69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odafone-Logo - Anytime Fitness">
            <a:extLst>
              <a:ext uri="{FF2B5EF4-FFF2-40B4-BE49-F238E27FC236}">
                <a16:creationId xmlns:a16="http://schemas.microsoft.com/office/drawing/2014/main" id="{7E544CBA-AFDE-241C-DAAF-024F3AE85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327" y="5732162"/>
            <a:ext cx="1196846" cy="67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424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EEB33-1DF5-5820-0187-0EFF2030998C}"/>
              </a:ext>
            </a:extLst>
          </p:cNvPr>
          <p:cNvSpPr txBox="1">
            <a:spLocks/>
          </p:cNvSpPr>
          <p:nvPr/>
        </p:nvSpPr>
        <p:spPr>
          <a:xfrm>
            <a:off x="879464" y="963505"/>
            <a:ext cx="5301483" cy="7189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Abadi Extra Light" panose="020B0204020104020204" pitchFamily="34" charset="0"/>
              </a:rPr>
              <a:t>Boots Case Study</a:t>
            </a:r>
            <a:endParaRPr lang="en-GB" dirty="0">
              <a:solidFill>
                <a:schemeClr val="tx1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E7A84F-0F44-9C7E-4400-0547759270EE}"/>
              </a:ext>
            </a:extLst>
          </p:cNvPr>
          <p:cNvSpPr txBox="1">
            <a:spLocks/>
          </p:cNvSpPr>
          <p:nvPr/>
        </p:nvSpPr>
        <p:spPr>
          <a:xfrm>
            <a:off x="879464" y="2084139"/>
            <a:ext cx="4908777" cy="39603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srgbClr val="181757"/>
                </a:solidFill>
                <a:latin typeface="Abadi Extra Light" panose="020B0204020104020204" pitchFamily="34" charset="0"/>
              </a:rPr>
              <a:t>Challenge </a:t>
            </a:r>
          </a:p>
          <a:p>
            <a:endParaRPr lang="en-US" sz="400" b="1" dirty="0">
              <a:solidFill>
                <a:srgbClr val="181757"/>
              </a:solidFill>
              <a:latin typeface="Abadi Extra Light" panose="020B0204020104020204" pitchFamily="34" charset="0"/>
            </a:endParaRP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1757"/>
                </a:solidFill>
                <a:latin typeface="Abadi Extra Light" panose="020B0204020104020204" pitchFamily="34" charset="0"/>
              </a:rPr>
              <a:t>High volume of no-shows to appointments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1757"/>
                </a:solidFill>
                <a:latin typeface="Abadi Extra Light" panose="020B0204020104020204" pitchFamily="34" charset="0"/>
              </a:rPr>
              <a:t>Insufficient real-time reporting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1757"/>
                </a:solidFill>
                <a:latin typeface="Abadi Extra Light" panose="020B0204020104020204" pitchFamily="34" charset="0"/>
              </a:rPr>
              <a:t>Decreasing store footfall</a:t>
            </a:r>
          </a:p>
          <a:p>
            <a:endParaRPr lang="en-US" sz="1600" dirty="0">
              <a:solidFill>
                <a:srgbClr val="181757"/>
              </a:solidFill>
              <a:latin typeface="Abadi Extra Light" panose="020B0204020104020204" pitchFamily="34" charset="0"/>
            </a:endParaRPr>
          </a:p>
          <a:p>
            <a:endParaRPr lang="en-US" sz="1600" dirty="0">
              <a:solidFill>
                <a:srgbClr val="181757"/>
              </a:solidFill>
              <a:latin typeface="Abadi Extra Light" panose="020B0204020104020204" pitchFamily="34" charset="0"/>
            </a:endParaRPr>
          </a:p>
          <a:p>
            <a:r>
              <a:rPr lang="en-US" sz="1600" b="1" dirty="0">
                <a:solidFill>
                  <a:srgbClr val="181757"/>
                </a:solidFill>
                <a:latin typeface="Abadi Extra Light" panose="020B0204020104020204" pitchFamily="34" charset="0"/>
              </a:rPr>
              <a:t>Solution </a:t>
            </a:r>
          </a:p>
          <a:p>
            <a:endParaRPr lang="en-US" sz="400" b="1" dirty="0">
              <a:solidFill>
                <a:srgbClr val="181757"/>
              </a:solidFill>
              <a:latin typeface="Abadi Extra Light" panose="020B0204020104020204" pitchFamily="34" charset="0"/>
            </a:endParaRP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1757"/>
                </a:solidFill>
                <a:latin typeface="Abadi Extra Light" panose="020B0204020104020204" pitchFamily="34" charset="0"/>
              </a:rPr>
              <a:t>Omnichannel appointment booking solution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1757"/>
                </a:solidFill>
                <a:latin typeface="Abadi Extra Light" panose="020B0204020104020204" pitchFamily="34" charset="0"/>
              </a:rPr>
              <a:t>API used for full integration with IT applications  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1757"/>
                </a:solidFill>
                <a:latin typeface="Abadi Extra Light" panose="020B0204020104020204" pitchFamily="34" charset="0"/>
              </a:rPr>
              <a:t>Campaign Engine for executing mass promotions </a:t>
            </a:r>
          </a:p>
          <a:p>
            <a:endParaRPr lang="en-US" sz="1600" dirty="0">
              <a:solidFill>
                <a:srgbClr val="181757"/>
              </a:solidFill>
              <a:latin typeface="Abadi Extra Light" panose="020B0204020104020204" pitchFamily="34" charset="0"/>
            </a:endParaRPr>
          </a:p>
          <a:p>
            <a:endParaRPr lang="en-US" sz="1600" dirty="0">
              <a:solidFill>
                <a:srgbClr val="181757"/>
              </a:solidFill>
              <a:latin typeface="Abadi Extra Light" panose="020B0204020104020204" pitchFamily="34" charset="0"/>
            </a:endParaRPr>
          </a:p>
          <a:p>
            <a:r>
              <a:rPr lang="en-US" sz="1600" b="1" dirty="0">
                <a:solidFill>
                  <a:srgbClr val="181757"/>
                </a:solidFill>
                <a:latin typeface="Abadi Extra Light" panose="020B0204020104020204" pitchFamily="34" charset="0"/>
              </a:rPr>
              <a:t>Results</a:t>
            </a:r>
          </a:p>
          <a:p>
            <a:endParaRPr lang="en-US" sz="400" b="1" dirty="0">
              <a:solidFill>
                <a:srgbClr val="181757"/>
              </a:solidFill>
              <a:latin typeface="Abadi Extra Light" panose="020B0204020104020204" pitchFamily="34" charset="0"/>
            </a:endParaRP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1757"/>
                </a:solidFill>
                <a:latin typeface="Abadi Extra Light" panose="020B0204020104020204" pitchFamily="34" charset="0"/>
              </a:rPr>
              <a:t>Optimised appointment model for 2,000+ stores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1757"/>
                </a:solidFill>
                <a:latin typeface="Abadi Extra Light" panose="020B0204020104020204" pitchFamily="34" charset="0"/>
              </a:rPr>
              <a:t>Reduction of no-shows by 18%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181757"/>
                </a:solidFill>
                <a:latin typeface="Abadi Extra Light" panose="020B0204020104020204" pitchFamily="34" charset="0"/>
              </a:rPr>
              <a:t>Ongoing technology partnership for 7+ years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181757"/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7" name="Picture 6" descr="A store with shelves of products&#10;&#10;Description automatically generated with medium confidence">
            <a:extLst>
              <a:ext uri="{FF2B5EF4-FFF2-40B4-BE49-F238E27FC236}">
                <a16:creationId xmlns:a16="http://schemas.microsoft.com/office/drawing/2014/main" id="{0B2B6E8F-2C08-145F-762C-509BD474C6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00"/>
                    </a14:imgEffect>
                    <a14:imgEffect>
                      <a14:saturation sa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51" r="16541"/>
          <a:stretch/>
        </p:blipFill>
        <p:spPr>
          <a:xfrm>
            <a:off x="6574535" y="0"/>
            <a:ext cx="5703281" cy="6858000"/>
          </a:xfrm>
          <a:prstGeom prst="rect">
            <a:avLst/>
          </a:prstGeom>
        </p:spPr>
      </p:pic>
      <p:pic>
        <p:nvPicPr>
          <p:cNvPr id="5" name="Picture 2" descr="GreenLight Supplements - CBD Oil and Supplements - GreenLight ...">
            <a:extLst>
              <a:ext uri="{FF2B5EF4-FFF2-40B4-BE49-F238E27FC236}">
                <a16:creationId xmlns:a16="http://schemas.microsoft.com/office/drawing/2014/main" id="{73584B5B-EB85-7033-F5BC-108EE48AF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296" y="6044453"/>
            <a:ext cx="1181479" cy="63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304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EEB33-1DF5-5820-0187-0EFF2030998C}"/>
              </a:ext>
            </a:extLst>
          </p:cNvPr>
          <p:cNvSpPr txBox="1">
            <a:spLocks/>
          </p:cNvSpPr>
          <p:nvPr/>
        </p:nvSpPr>
        <p:spPr>
          <a:xfrm>
            <a:off x="879464" y="963505"/>
            <a:ext cx="5301483" cy="7189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Abadi Extra Light" panose="020B0204020104020204" pitchFamily="34" charset="0"/>
              </a:rPr>
              <a:t>Select Case Study</a:t>
            </a:r>
            <a:endParaRPr lang="en-GB" dirty="0">
              <a:solidFill>
                <a:schemeClr val="tx1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E7A84F-0F44-9C7E-4400-0547759270EE}"/>
              </a:ext>
            </a:extLst>
          </p:cNvPr>
          <p:cNvSpPr txBox="1">
            <a:spLocks/>
          </p:cNvSpPr>
          <p:nvPr/>
        </p:nvSpPr>
        <p:spPr>
          <a:xfrm>
            <a:off x="879464" y="2084139"/>
            <a:ext cx="5407036" cy="39603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srgbClr val="181757"/>
                </a:solidFill>
                <a:latin typeface="Abadi Extra Light" panose="020B0204020104020204" pitchFamily="34" charset="0"/>
              </a:rPr>
              <a:t>Challenge </a:t>
            </a:r>
          </a:p>
          <a:p>
            <a:endParaRPr lang="en-US" sz="400" b="1" dirty="0">
              <a:solidFill>
                <a:srgbClr val="181757"/>
              </a:solidFill>
              <a:latin typeface="Abadi Extra Light" panose="020B0204020104020204" pitchFamily="34" charset="0"/>
            </a:endParaRP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1757"/>
                </a:solidFill>
                <a:latin typeface="Abadi Extra Light" panose="020B0204020104020204" pitchFamily="34" charset="0"/>
              </a:rPr>
              <a:t>Appointment system for premium Tech Support service 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1757"/>
                </a:solidFill>
                <a:latin typeface="Abadi Extra Light" panose="020B0204020104020204" pitchFamily="34" charset="0"/>
              </a:rPr>
              <a:t>Consistent brand experience for in-store, video &amp; phone  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1757"/>
                </a:solidFill>
                <a:latin typeface="Abadi Extra Light" panose="020B0204020104020204" pitchFamily="34" charset="0"/>
              </a:rPr>
              <a:t>In-store events to increase traffic and revenue </a:t>
            </a:r>
          </a:p>
          <a:p>
            <a:endParaRPr lang="en-US" sz="1600" dirty="0">
              <a:solidFill>
                <a:srgbClr val="181757"/>
              </a:solidFill>
              <a:latin typeface="Abadi Extra Light" panose="020B0204020104020204" pitchFamily="34" charset="0"/>
            </a:endParaRPr>
          </a:p>
          <a:p>
            <a:endParaRPr lang="en-US" sz="1600" dirty="0">
              <a:solidFill>
                <a:srgbClr val="181757"/>
              </a:solidFill>
              <a:latin typeface="Abadi Extra Light" panose="020B0204020104020204" pitchFamily="34" charset="0"/>
            </a:endParaRPr>
          </a:p>
          <a:p>
            <a:r>
              <a:rPr lang="en-US" sz="1600" b="1" dirty="0">
                <a:solidFill>
                  <a:srgbClr val="181757"/>
                </a:solidFill>
                <a:latin typeface="Abadi Extra Light" panose="020B0204020104020204" pitchFamily="34" charset="0"/>
              </a:rPr>
              <a:t>Solution </a:t>
            </a:r>
          </a:p>
          <a:p>
            <a:endParaRPr lang="en-US" sz="400" b="1" dirty="0">
              <a:solidFill>
                <a:srgbClr val="181757"/>
              </a:solidFill>
              <a:latin typeface="Abadi Extra Light" panose="020B0204020104020204" pitchFamily="34" charset="0"/>
            </a:endParaRP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1757"/>
                </a:solidFill>
                <a:latin typeface="Abadi Extra Light" panose="020B0204020104020204" pitchFamily="34" charset="0"/>
              </a:rPr>
              <a:t>Omnichannel appointment booking system 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1757"/>
                </a:solidFill>
                <a:latin typeface="Abadi Extra Light" panose="020B0204020104020204" pitchFamily="34" charset="0"/>
              </a:rPr>
              <a:t>Video calling system, with recording, storage and chat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1757"/>
                </a:solidFill>
                <a:latin typeface="Abadi Extra Light" panose="020B0204020104020204" pitchFamily="34" charset="0"/>
              </a:rPr>
              <a:t>Event booking solution for in-store and online events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181757"/>
              </a:solidFill>
              <a:latin typeface="Abadi Extra Light" panose="020B0204020104020204" pitchFamily="34" charset="0"/>
            </a:endParaRPr>
          </a:p>
          <a:p>
            <a:endParaRPr lang="en-US" sz="1600" dirty="0">
              <a:solidFill>
                <a:srgbClr val="181757"/>
              </a:solidFill>
              <a:latin typeface="Abadi Extra Light" panose="020B0204020104020204" pitchFamily="34" charset="0"/>
            </a:endParaRPr>
          </a:p>
          <a:p>
            <a:r>
              <a:rPr lang="en-US" sz="1600" b="1" dirty="0">
                <a:solidFill>
                  <a:srgbClr val="181757"/>
                </a:solidFill>
                <a:latin typeface="Abadi Extra Light" panose="020B0204020104020204" pitchFamily="34" charset="0"/>
              </a:rPr>
              <a:t>Results</a:t>
            </a:r>
          </a:p>
          <a:p>
            <a:endParaRPr lang="en-US" sz="400" b="1" dirty="0">
              <a:solidFill>
                <a:srgbClr val="181757"/>
              </a:solidFill>
              <a:latin typeface="Abadi Extra Light" panose="020B0204020104020204" pitchFamily="34" charset="0"/>
            </a:endParaRP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1757"/>
                </a:solidFill>
                <a:latin typeface="Abadi Extra Light" panose="020B0204020104020204" pitchFamily="34" charset="0"/>
              </a:rPr>
              <a:t>Increased revenue with paid-for events &amp; Tech Support 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1757"/>
                </a:solidFill>
                <a:latin typeface="Abadi Extra Light" panose="020B0204020104020204" pitchFamily="34" charset="0"/>
              </a:rPr>
              <a:t>Elevated brand experience for customers 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1757"/>
                </a:solidFill>
                <a:latin typeface="Abadi Extra Light" panose="020B0204020104020204" pitchFamily="34" charset="0"/>
              </a:rPr>
              <a:t>Enabled a de-</a:t>
            </a:r>
            <a:r>
              <a:rPr lang="en-US" sz="1600" dirty="0" err="1">
                <a:solidFill>
                  <a:srgbClr val="181757"/>
                </a:solidFill>
                <a:latin typeface="Abadi Extra Light" panose="020B0204020104020204" pitchFamily="34" charset="0"/>
              </a:rPr>
              <a:t>centralised</a:t>
            </a:r>
            <a:r>
              <a:rPr lang="en-US" sz="1600" dirty="0">
                <a:solidFill>
                  <a:srgbClr val="181757"/>
                </a:solidFill>
                <a:latin typeface="Abadi Extra Light" panose="020B0204020104020204" pitchFamily="34" charset="0"/>
              </a:rPr>
              <a:t> support team using virtual service</a:t>
            </a:r>
            <a:endParaRPr lang="en-US" sz="1400" dirty="0">
              <a:solidFill>
                <a:srgbClr val="181757"/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4" name="Picture 3" descr="A display of cell phones on display&#10;&#10;Description automatically generated">
            <a:extLst>
              <a:ext uri="{FF2B5EF4-FFF2-40B4-BE49-F238E27FC236}">
                <a16:creationId xmlns:a16="http://schemas.microsoft.com/office/drawing/2014/main" id="{2A3F6FE2-0BCF-CE9B-489A-6A33C2DAB5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00"/>
                    </a14:imgEffect>
                    <a14:imgEffect>
                      <a14:brightnessContrast brigh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57" r="15384"/>
          <a:stretch/>
        </p:blipFill>
        <p:spPr>
          <a:xfrm>
            <a:off x="6583681" y="-20719"/>
            <a:ext cx="5617464" cy="6878719"/>
          </a:xfrm>
          <a:prstGeom prst="rect">
            <a:avLst/>
          </a:prstGeom>
        </p:spPr>
      </p:pic>
      <p:pic>
        <p:nvPicPr>
          <p:cNvPr id="2054" name="Picture 6" descr="Select Online">
            <a:extLst>
              <a:ext uri="{FF2B5EF4-FFF2-40B4-BE49-F238E27FC236}">
                <a16:creationId xmlns:a16="http://schemas.microsoft.com/office/drawing/2014/main" id="{755D1268-2540-7257-75F3-8C977B23D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152" y="275466"/>
            <a:ext cx="2301455" cy="68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243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EEB33-1DF5-5820-0187-0EFF2030998C}"/>
              </a:ext>
            </a:extLst>
          </p:cNvPr>
          <p:cNvSpPr txBox="1">
            <a:spLocks/>
          </p:cNvSpPr>
          <p:nvPr/>
        </p:nvSpPr>
        <p:spPr>
          <a:xfrm>
            <a:off x="879464" y="963505"/>
            <a:ext cx="5301483" cy="7189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Abadi Extra Light" panose="020B0204020104020204" pitchFamily="34" charset="0"/>
              </a:rPr>
              <a:t>Santander Case Study</a:t>
            </a:r>
            <a:endParaRPr lang="en-GB" dirty="0">
              <a:solidFill>
                <a:schemeClr val="tx1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E7A84F-0F44-9C7E-4400-0547759270EE}"/>
              </a:ext>
            </a:extLst>
          </p:cNvPr>
          <p:cNvSpPr txBox="1">
            <a:spLocks/>
          </p:cNvSpPr>
          <p:nvPr/>
        </p:nvSpPr>
        <p:spPr>
          <a:xfrm>
            <a:off x="879464" y="2084139"/>
            <a:ext cx="5106469" cy="39603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srgbClr val="181757"/>
                </a:solidFill>
                <a:latin typeface="Abadi Extra Light" panose="020B0204020104020204" pitchFamily="34" charset="0"/>
              </a:rPr>
              <a:t>Challenge </a:t>
            </a:r>
          </a:p>
          <a:p>
            <a:endParaRPr lang="en-US" sz="400" b="1" dirty="0">
              <a:solidFill>
                <a:srgbClr val="181757"/>
              </a:solidFill>
              <a:latin typeface="Abadi Extra Light" panose="020B0204020104020204" pitchFamily="34" charset="0"/>
            </a:endParaRP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1757"/>
                </a:solidFill>
                <a:latin typeface="Abadi Extra Light" panose="020B0204020104020204" pitchFamily="34" charset="0"/>
              </a:rPr>
              <a:t>Create consistent brand experience across all channels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1757"/>
                </a:solidFill>
                <a:latin typeface="Abadi Extra Light" panose="020B0204020104020204" pitchFamily="34" charset="0"/>
              </a:rPr>
              <a:t>Inefficient diary utilisation for 10,000 staff calendars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1757"/>
                </a:solidFill>
                <a:latin typeface="Abadi Extra Light" panose="020B0204020104020204" pitchFamily="34" charset="0"/>
              </a:rPr>
              <a:t>Lack of data insights to drive decisions </a:t>
            </a:r>
          </a:p>
          <a:p>
            <a:endParaRPr lang="en-US" sz="1600" dirty="0">
              <a:solidFill>
                <a:srgbClr val="181757"/>
              </a:solidFill>
              <a:latin typeface="Abadi Extra Light" panose="020B0204020104020204" pitchFamily="34" charset="0"/>
            </a:endParaRPr>
          </a:p>
          <a:p>
            <a:endParaRPr lang="en-US" sz="1600" dirty="0">
              <a:solidFill>
                <a:srgbClr val="181757"/>
              </a:solidFill>
              <a:latin typeface="Abadi Extra Light" panose="020B0204020104020204" pitchFamily="34" charset="0"/>
            </a:endParaRPr>
          </a:p>
          <a:p>
            <a:r>
              <a:rPr lang="en-US" sz="1600" b="1" dirty="0">
                <a:solidFill>
                  <a:srgbClr val="181757"/>
                </a:solidFill>
                <a:latin typeface="Abadi Extra Light" panose="020B0204020104020204" pitchFamily="34" charset="0"/>
              </a:rPr>
              <a:t>Solution </a:t>
            </a:r>
          </a:p>
          <a:p>
            <a:endParaRPr lang="en-US" sz="400" b="1" dirty="0">
              <a:solidFill>
                <a:srgbClr val="181757"/>
              </a:solidFill>
              <a:latin typeface="Abadi Extra Light" panose="020B0204020104020204" pitchFamily="34" charset="0"/>
            </a:endParaRP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1757"/>
                </a:solidFill>
                <a:latin typeface="Abadi Extra Light" panose="020B0204020104020204" pitchFamily="34" charset="0"/>
              </a:rPr>
              <a:t>Omnichannel online appointment booking solution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1757"/>
                </a:solidFill>
                <a:latin typeface="Abadi Extra Light" panose="020B0204020104020204" pitchFamily="34" charset="0"/>
              </a:rPr>
              <a:t>Automated calendar optimisation promoting efficiency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1757"/>
                </a:solidFill>
                <a:latin typeface="Abadi Extra Light" panose="020B0204020104020204" pitchFamily="34" charset="0"/>
              </a:rPr>
              <a:t>A full customer journey experience</a:t>
            </a:r>
          </a:p>
          <a:p>
            <a:endParaRPr lang="en-US" sz="1600" dirty="0">
              <a:solidFill>
                <a:srgbClr val="181757"/>
              </a:solidFill>
              <a:latin typeface="Abadi Extra Light" panose="020B0204020104020204" pitchFamily="34" charset="0"/>
            </a:endParaRPr>
          </a:p>
          <a:p>
            <a:endParaRPr lang="en-US" sz="1600" dirty="0">
              <a:solidFill>
                <a:srgbClr val="181757"/>
              </a:solidFill>
              <a:latin typeface="Abadi Extra Light" panose="020B0204020104020204" pitchFamily="34" charset="0"/>
            </a:endParaRPr>
          </a:p>
          <a:p>
            <a:r>
              <a:rPr lang="en-US" sz="1600" b="1" dirty="0">
                <a:solidFill>
                  <a:srgbClr val="181757"/>
                </a:solidFill>
                <a:latin typeface="Abadi Extra Light" panose="020B0204020104020204" pitchFamily="34" charset="0"/>
              </a:rPr>
              <a:t>Results</a:t>
            </a:r>
          </a:p>
          <a:p>
            <a:endParaRPr lang="en-US" sz="400" b="1" dirty="0">
              <a:solidFill>
                <a:srgbClr val="181757"/>
              </a:solidFill>
              <a:latin typeface="Abadi Extra Light" panose="020B0204020104020204" pitchFamily="34" charset="0"/>
            </a:endParaRP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1757"/>
                </a:solidFill>
                <a:latin typeface="Abadi Extra Light" panose="020B0204020104020204" pitchFamily="34" charset="0"/>
              </a:rPr>
              <a:t>Optimised in-branch appointments for 500+ locations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1757"/>
                </a:solidFill>
                <a:latin typeface="Abadi Extra Light" panose="020B0204020104020204" pitchFamily="34" charset="0"/>
              </a:rPr>
              <a:t>Significant increase of staff calendar efficiency 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1757"/>
                </a:solidFill>
                <a:latin typeface="Abadi Extra Light" panose="020B0204020104020204" pitchFamily="34" charset="0"/>
              </a:rPr>
              <a:t>Successful technology partnership for 6+ years</a:t>
            </a:r>
            <a:endParaRPr lang="en-US" sz="1400" dirty="0">
              <a:solidFill>
                <a:srgbClr val="181757"/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8" name="Picture 7" descr="A front view of a bank&#10;&#10;Description automatically generated">
            <a:extLst>
              <a:ext uri="{FF2B5EF4-FFF2-40B4-BE49-F238E27FC236}">
                <a16:creationId xmlns:a16="http://schemas.microsoft.com/office/drawing/2014/main" id="{A35431EF-FBF6-8946-2DFD-9EEC9C906A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0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82" r="18517"/>
          <a:stretch/>
        </p:blipFill>
        <p:spPr>
          <a:xfrm>
            <a:off x="6574535" y="0"/>
            <a:ext cx="5683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54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2A03D-C62C-5E95-9C9D-3DC50C898A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829" y="3244373"/>
            <a:ext cx="11380342" cy="564704"/>
          </a:xfrm>
        </p:spPr>
        <p:txBody>
          <a:bodyPr>
            <a:noAutofit/>
          </a:bodyPr>
          <a:lstStyle/>
          <a:p>
            <a:pPr algn="l"/>
            <a:r>
              <a:rPr lang="en-US" sz="4400" b="0">
                <a:latin typeface="Abadi Extra Light" panose="020B0204020104020204" pitchFamily="34" charset="0"/>
              </a:rPr>
              <a:t>Our solutions</a:t>
            </a:r>
            <a:endParaRPr lang="en-GB" sz="4400" b="0">
              <a:latin typeface="Abadi Extra Light" panose="020B0204020104020204" pitchFamily="34" charset="0"/>
            </a:endParaRP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01CEBB2B-5400-AD37-3C86-45784D1407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93" y="1970466"/>
            <a:ext cx="2880006" cy="51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0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7EC1A68-59F4-2509-B606-054AABD95D3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4512807"/>
            <a:ext cx="12192000" cy="23742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LT Std 55 Roman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9AB49C5-80A2-86B3-9F5E-35DC9A83A579}"/>
              </a:ext>
            </a:extLst>
          </p:cNvPr>
          <p:cNvSpPr txBox="1">
            <a:spLocks/>
          </p:cNvSpPr>
          <p:nvPr/>
        </p:nvSpPr>
        <p:spPr>
          <a:xfrm>
            <a:off x="695609" y="384476"/>
            <a:ext cx="11039191" cy="16212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adi Extra Light" panose="020B0204020104020204" pitchFamily="34" charset="0"/>
                <a:ea typeface="+mj-ea"/>
                <a:cs typeface="+mj-cs"/>
              </a:rPr>
              <a:t>Transforming the customer journey across omnichannel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F1FD81-2A27-C191-2D41-4EFD823EB9E7}"/>
              </a:ext>
            </a:extLst>
          </p:cNvPr>
          <p:cNvSpPr txBox="1">
            <a:spLocks/>
          </p:cNvSpPr>
          <p:nvPr/>
        </p:nvSpPr>
        <p:spPr>
          <a:xfrm>
            <a:off x="754380" y="4909045"/>
            <a:ext cx="5019391" cy="158174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81757"/>
                </a:solidFill>
                <a:effectLst/>
                <a:uLnTx/>
                <a:uFillTx/>
                <a:latin typeface="Abadi Extra Light" panose="020B0204020104020204" pitchFamily="34" charset="0"/>
                <a:ea typeface="+mj-ea"/>
                <a:cs typeface="+mj-cs"/>
              </a:rPr>
              <a:t>Appointments </a:t>
            </a:r>
            <a:endParaRPr lang="en-US" sz="2000" b="1" dirty="0">
              <a:solidFill>
                <a:srgbClr val="181757"/>
              </a:solidFill>
              <a:latin typeface="Abadi Extra Light" panose="020B02040201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181757"/>
              </a:solidFill>
              <a:effectLst/>
              <a:uLnTx/>
              <a:uFillTx/>
              <a:latin typeface="Abadi Extra Light" panose="020B0204020104020204" pitchFamily="34" charset="0"/>
              <a:ea typeface="+mj-ea"/>
              <a:cs typeface="+mj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6FBA0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81757"/>
                </a:solidFill>
                <a:effectLst/>
                <a:uLnTx/>
                <a:uFillTx/>
                <a:latin typeface="Abadi Extra Light" panose="020B0204020104020204" pitchFamily="34" charset="0"/>
                <a:ea typeface="+mj-ea"/>
                <a:cs typeface="+mj-cs"/>
              </a:rPr>
              <a:t>Omni-channel booking, amending, cancelling &amp; serving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6FBA0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81757"/>
                </a:solidFill>
                <a:effectLst/>
                <a:uLnTx/>
                <a:uFillTx/>
                <a:latin typeface="Abadi Extra Light" panose="020B0204020104020204" pitchFamily="34" charset="0"/>
                <a:ea typeface="+mj-ea"/>
                <a:cs typeface="+mj-cs"/>
              </a:rPr>
              <a:t>Automated, personalised &amp; contextual notifications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6FBA0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81757"/>
                </a:solidFill>
                <a:effectLst/>
                <a:uLnTx/>
                <a:uFillTx/>
                <a:latin typeface="Abadi Extra Light" panose="020B0204020104020204" pitchFamily="34" charset="0"/>
                <a:ea typeface="+mj-ea"/>
                <a:cs typeface="+mj-cs"/>
              </a:rPr>
              <a:t>Intelligent calendar management for people &amp; resources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6FBA0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81757"/>
                </a:solidFill>
                <a:effectLst/>
                <a:uLnTx/>
                <a:uFillTx/>
                <a:latin typeface="Abadi Extra Light" panose="020B0204020104020204" pitchFamily="34" charset="0"/>
                <a:ea typeface="+mj-ea"/>
                <a:cs typeface="+mj-cs"/>
              </a:rPr>
              <a:t>Operation Room / Theatre management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6FBA0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81757"/>
                </a:solidFill>
                <a:effectLst/>
                <a:uLnTx/>
                <a:uFillTx/>
                <a:latin typeface="Abadi Extra Light" panose="020B0204020104020204" pitchFamily="34" charset="0"/>
                <a:ea typeface="+mj-ea"/>
                <a:cs typeface="+mj-cs"/>
              </a:rPr>
              <a:t>Fully branded and tailored to your patient flow</a:t>
            </a:r>
          </a:p>
        </p:txBody>
      </p:sp>
      <p:pic>
        <p:nvPicPr>
          <p:cNvPr id="10" name="Imagen 5">
            <a:extLst>
              <a:ext uri="{FF2B5EF4-FFF2-40B4-BE49-F238E27FC236}">
                <a16:creationId xmlns:a16="http://schemas.microsoft.com/office/drawing/2014/main" id="{62CEDD1B-DB47-7125-0D2D-62E18A437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502" y="1412141"/>
            <a:ext cx="3795560" cy="2816807"/>
          </a:xfrm>
          <a:prstGeom prst="rect">
            <a:avLst/>
          </a:prstGeom>
        </p:spPr>
      </p:pic>
      <p:pic>
        <p:nvPicPr>
          <p:cNvPr id="11" name="Imagen 5">
            <a:extLst>
              <a:ext uri="{FF2B5EF4-FFF2-40B4-BE49-F238E27FC236}">
                <a16:creationId xmlns:a16="http://schemas.microsoft.com/office/drawing/2014/main" id="{3B380208-E252-69BA-FE7B-A79F029788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102" y="1297910"/>
            <a:ext cx="3954696" cy="28285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47AA4D-F382-C7AA-232E-38F37C3D0662}"/>
              </a:ext>
            </a:extLst>
          </p:cNvPr>
          <p:cNvSpPr txBox="1">
            <a:spLocks/>
          </p:cNvSpPr>
          <p:nvPr/>
        </p:nvSpPr>
        <p:spPr>
          <a:xfrm>
            <a:off x="6715409" y="4909046"/>
            <a:ext cx="5019391" cy="158174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81757"/>
                </a:solidFill>
                <a:effectLst/>
                <a:uLnTx/>
                <a:uFillTx/>
                <a:latin typeface="Abadi Extra Light" panose="020B0204020104020204" pitchFamily="34" charset="0"/>
                <a:ea typeface="+mj-ea"/>
                <a:cs typeface="+mj-cs"/>
              </a:rPr>
              <a:t>Video consultations / Live shopping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181757"/>
              </a:solidFill>
              <a:effectLst/>
              <a:uLnTx/>
              <a:uFillTx/>
              <a:latin typeface="Abadi Extra Light" panose="020B0204020104020204" pitchFamily="34" charset="0"/>
              <a:ea typeface="+mj-ea"/>
              <a:cs typeface="+mj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6FBA0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81757"/>
                </a:solidFill>
                <a:effectLst/>
                <a:uLnTx/>
                <a:uFillTx/>
                <a:latin typeface="Abadi Extra Light" panose="020B0204020104020204" pitchFamily="34" charset="0"/>
                <a:ea typeface="+mj-ea"/>
                <a:cs typeface="+mj-cs"/>
              </a:rPr>
              <a:t>Virtual patient to staff video calling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6FBA0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81757"/>
                </a:solidFill>
                <a:effectLst/>
                <a:uLnTx/>
                <a:uFillTx/>
                <a:latin typeface="Abadi Extra Light" panose="020B0204020104020204" pitchFamily="34" charset="0"/>
                <a:ea typeface="+mj-ea"/>
                <a:cs typeface="+mj-cs"/>
              </a:rPr>
              <a:t>WebRTC (browser-based), Teams or Zoom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6FBA0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81757"/>
                </a:solidFill>
                <a:effectLst/>
                <a:uLnTx/>
                <a:uFillTx/>
                <a:latin typeface="Abadi Extra Light" panose="020B0204020104020204" pitchFamily="34" charset="0"/>
                <a:ea typeface="+mj-ea"/>
                <a:cs typeface="+mj-cs"/>
              </a:rPr>
              <a:t>Chat, share-screen, rotate camera, share links  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6FBA0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81757"/>
                </a:solidFill>
                <a:effectLst/>
                <a:uLnTx/>
                <a:uFillTx/>
                <a:latin typeface="Abadi Extra Light" panose="020B0204020104020204" pitchFamily="34" charset="0"/>
                <a:ea typeface="+mj-ea"/>
                <a:cs typeface="+mj-cs"/>
              </a:rPr>
              <a:t>Recording and storage of calls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6FBA0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81757"/>
                </a:solidFill>
                <a:effectLst/>
                <a:uLnTx/>
                <a:uFillTx/>
                <a:latin typeface="Abadi Extra Light" panose="020B0204020104020204" pitchFamily="34" charset="0"/>
                <a:ea typeface="+mj-ea"/>
                <a:cs typeface="+mj-cs"/>
              </a:rPr>
              <a:t>High quality video and audio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6FBA0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81757"/>
              </a:solidFill>
              <a:effectLst/>
              <a:uLnTx/>
              <a:uFillTx/>
              <a:latin typeface="Abadi Extra Light" panose="020B0204020104020204" pitchFamily="34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B9D276-235C-2678-1F6E-D30D7216357E}"/>
              </a:ext>
            </a:extLst>
          </p:cNvPr>
          <p:cNvSpPr txBox="1"/>
          <p:nvPr/>
        </p:nvSpPr>
        <p:spPr>
          <a:xfrm>
            <a:off x="10014012" y="180389"/>
            <a:ext cx="1958913" cy="919401"/>
          </a:xfrm>
          <a:prstGeom prst="roundRect">
            <a:avLst/>
          </a:prstGeom>
          <a:solidFill>
            <a:srgbClr val="6FBA0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badi Extra Light" panose="020B0204020104020204" pitchFamily="34" charset="0"/>
                <a:ea typeface="+mn-lt"/>
                <a:cs typeface="+mn-lt"/>
              </a:rPr>
              <a:t>Companies with strong omnichannel strategies retain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C0A57"/>
                </a:solidFill>
                <a:effectLst/>
                <a:uLnTx/>
                <a:uFillTx/>
                <a:latin typeface="Abadi Extra Light" panose="020B0204020104020204" pitchFamily="34" charset="0"/>
                <a:ea typeface="+mn-lt"/>
                <a:cs typeface="+mn-lt"/>
              </a:rPr>
              <a:t>89%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badi Extra Light" panose="020B0204020104020204" pitchFamily="34" charset="0"/>
                <a:ea typeface="+mn-lt"/>
                <a:cs typeface="+mn-lt"/>
              </a:rPr>
              <a:t> of customers vs. 33% for weak strategies.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badi Extra Light" panose="020B02040201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35093"/>
      </p:ext>
    </p:extLst>
  </p:cSld>
  <p:clrMapOvr>
    <a:masterClrMapping/>
  </p:clrMapOvr>
</p:sld>
</file>

<file path=ppt/theme/theme1.xml><?xml version="1.0" encoding="utf-8"?>
<a:theme xmlns:a="http://schemas.openxmlformats.org/drawingml/2006/main" name="ACF Technologies PPT">
  <a:themeElements>
    <a:clrScheme name="Custom 2">
      <a:dk1>
        <a:srgbClr val="181757"/>
      </a:dk1>
      <a:lt1>
        <a:srgbClr val="FFFFFF"/>
      </a:lt1>
      <a:dk2>
        <a:srgbClr val="000000"/>
      </a:dk2>
      <a:lt2>
        <a:srgbClr val="6FBA0D"/>
      </a:lt2>
      <a:accent1>
        <a:srgbClr val="267AE1"/>
      </a:accent1>
      <a:accent2>
        <a:srgbClr val="EA8600"/>
      </a:accent2>
      <a:accent3>
        <a:srgbClr val="57189B"/>
      </a:accent3>
      <a:accent4>
        <a:srgbClr val="BFD400"/>
      </a:accent4>
      <a:accent5>
        <a:srgbClr val="00A5C4"/>
      </a:accent5>
      <a:accent6>
        <a:srgbClr val="0065AE"/>
      </a:accent6>
      <a:hlink>
        <a:srgbClr val="6FBA0D"/>
      </a:hlink>
      <a:folHlink>
        <a:srgbClr val="6FBA0D"/>
      </a:folHlink>
    </a:clrScheme>
    <a:fontScheme name="Avenir">
      <a:majorFont>
        <a:latin typeface="Avenir LT Std 55 Roman"/>
        <a:ea typeface=""/>
        <a:cs typeface=""/>
      </a:majorFont>
      <a:minorFont>
        <a:latin typeface="Avenir LT Std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C3BD831-8856-4B68-BD9E-6A4214E6A035}" vid="{4FD09834-D101-49CE-B7AB-D8F2161C2A7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FFEA9B9BF9164B81BBE6B595FE95A1" ma:contentTypeVersion="22" ma:contentTypeDescription="Create a new document." ma:contentTypeScope="" ma:versionID="f697e32c80b9b0cb77794c95a134110c">
  <xsd:schema xmlns:xsd="http://www.w3.org/2001/XMLSchema" xmlns:xs="http://www.w3.org/2001/XMLSchema" xmlns:p="http://schemas.microsoft.com/office/2006/metadata/properties" xmlns:ns2="8bf0188a-a650-45c2-9265-8d3c5754d307" xmlns:ns3="e4d6ecb8-6bd2-48e8-bff4-ed12454eebf5" targetNamespace="http://schemas.microsoft.com/office/2006/metadata/properties" ma:root="true" ma:fieldsID="a603ce149f2124b10bb0b4305694a181" ns2:_="" ns3:_="">
    <xsd:import namespace="8bf0188a-a650-45c2-9265-8d3c5754d307"/>
    <xsd:import namespace="e4d6ecb8-6bd2-48e8-bff4-ed12454eebf5"/>
    <xsd:element name="properties">
      <xsd:complexType>
        <xsd:sequence>
          <xsd:element name="documentManagement">
            <xsd:complexType>
              <xsd:all>
                <xsd:element ref="ns2:NS_x0023_" minOccurs="0"/>
                <xsd:element ref="ns2:_Flow_SignoffStatus" minOccurs="0"/>
                <xsd:element ref="ns2:Q_x002d_FlowVersion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LengthInSecond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DocumentDescrip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f0188a-a650-45c2-9265-8d3c5754d307" elementFormDefault="qualified">
    <xsd:import namespace="http://schemas.microsoft.com/office/2006/documentManagement/types"/>
    <xsd:import namespace="http://schemas.microsoft.com/office/infopath/2007/PartnerControls"/>
    <xsd:element name="NS_x0023_" ma:index="2" nillable="true" ma:displayName="NS #" ma:format="Hyperlink" ma:internalName="NS_x0023_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Flow_SignoffStatus" ma:index="4" nillable="true" ma:displayName="Sign-off status" ma:internalName="Sign_x002d_off_x0020_status" ma:readOnly="false">
      <xsd:simpleType>
        <xsd:restriction base="dms:Text"/>
      </xsd:simpleType>
    </xsd:element>
    <xsd:element name="Q_x002d_FlowVersion" ma:index="5" nillable="true" ma:displayName="Q-Flow Version" ma:format="Dropdown" ma:internalName="Q_x002d_FlowVersion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5.8"/>
                        <xsd:enumeration value="5.9"/>
                        <xsd:enumeration value="6.0"/>
                        <xsd:enumeration value="6.1"/>
                        <xsd:enumeration value="6.2"/>
                        <xsd:enumeration value="6.3"/>
                        <xsd:enumeration value="6.3 SP2"/>
                        <xsd:enumeration value="General Info"/>
                        <xsd:enumeration value="All Versions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hidden="true" ma:internalName="MediaServiceAutoTags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hidden="true" ma:internalName="MediaServiceKeyPoints" ma:readOnly="true">
      <xsd:simpleType>
        <xsd:restriction base="dms:Note"/>
      </xsd:simpleType>
    </xsd:element>
    <xsd:element name="MediaServiceOCR" ma:index="16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hidden="true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effe0434-3611-4ec0-b9f9-94aa86c63cd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ocumentDescription" ma:index="27" nillable="true" ma:displayName="Document Description" ma:format="Dropdown" ma:hidden="true" ma:internalName="DocumentDescription" ma:readOnly="false">
      <xsd:simpleType>
        <xsd:restriction base="dms:Note"/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d6ecb8-6bd2-48e8-bff4-ed12454eebf5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hidden="true" ma:internalName="SharedWithDetails" ma:readOnly="true">
      <xsd:simpleType>
        <xsd:restriction base="dms:Note"/>
      </xsd:simpleType>
    </xsd:element>
    <xsd:element name="TaxCatchAll" ma:index="24" nillable="true" ma:displayName="Taxonomy Catch All Column" ma:hidden="true" ma:list="{b4b31b58-5b39-4c92-ae03-8ba488a3462e}" ma:internalName="TaxCatchAll" ma:readOnly="false" ma:showField="CatchAllData" ma:web="e4d6ecb8-6bd2-48e8-bff4-ed12454eebf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S_x0023_ xmlns="8bf0188a-a650-45c2-9265-8d3c5754d307">
      <Url xsi:nil="true"/>
      <Description xsi:nil="true"/>
    </NS_x0023_>
    <_Flow_SignoffStatus xmlns="8bf0188a-a650-45c2-9265-8d3c5754d307" xsi:nil="true"/>
    <TaxCatchAll xmlns="e4d6ecb8-6bd2-48e8-bff4-ed12454eebf5" xsi:nil="true"/>
    <lcf76f155ced4ddcb4097134ff3c332f xmlns="8bf0188a-a650-45c2-9265-8d3c5754d307">
      <Terms xmlns="http://schemas.microsoft.com/office/infopath/2007/PartnerControls"/>
    </lcf76f155ced4ddcb4097134ff3c332f>
    <Q_x002d_FlowVersion xmlns="8bf0188a-a650-45c2-9265-8d3c5754d307" xsi:nil="true"/>
    <DocumentDescription xmlns="8bf0188a-a650-45c2-9265-8d3c5754d307" xsi:nil="true"/>
  </documentManagement>
</p:properties>
</file>

<file path=customXml/itemProps1.xml><?xml version="1.0" encoding="utf-8"?>
<ds:datastoreItem xmlns:ds="http://schemas.openxmlformats.org/officeDocument/2006/customXml" ds:itemID="{A802E57D-8616-4C2B-925D-CAF745FDFB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f0188a-a650-45c2-9265-8d3c5754d307"/>
    <ds:schemaRef ds:uri="e4d6ecb8-6bd2-48e8-bff4-ed12454eebf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58369B5-04A7-45A0-B6C9-ABEBAFB6437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45CD783-11AC-42A7-8D97-340C41B0B677}">
  <ds:schemaRefs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schemas.microsoft.com/office/2006/metadata/properties"/>
    <ds:schemaRef ds:uri="http://purl.org/dc/dcmitype/"/>
    <ds:schemaRef ds:uri="8bf0188a-a650-45c2-9265-8d3c5754d307"/>
    <ds:schemaRef ds:uri="http://purl.org/dc/elements/1.1/"/>
    <ds:schemaRef ds:uri="http://schemas.microsoft.com/office/infopath/2007/PartnerControls"/>
    <ds:schemaRef ds:uri="e4d6ecb8-6bd2-48e8-bff4-ed12454eebf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ACF Technologies PPT Template UK</Template>
  <TotalTime>0</TotalTime>
  <Words>877</Words>
  <Application>Microsoft Office PowerPoint</Application>
  <PresentationFormat>Widescreen</PresentationFormat>
  <Paragraphs>189</Paragraphs>
  <Slides>14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ACF Technologies PPT</vt:lpstr>
      <vt:lpstr>Introductions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solutions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you.   www.acftechnologies.com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Valentina Svobodova</dc:creator>
  <cp:lastModifiedBy>Greg Copley</cp:lastModifiedBy>
  <cp:revision>24</cp:revision>
  <dcterms:created xsi:type="dcterms:W3CDTF">2023-08-02T12:42:13Z</dcterms:created>
  <dcterms:modified xsi:type="dcterms:W3CDTF">2024-01-08T17:47:24Z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0x0101003BFFEA9B9BF9164B81BBE6B595FE95A1</vt:lpwstr>
  </property>
  <property fmtid="{D5CDD505-2E9C-101B-9397-08002B2CF9AE}" pid="3" name="MediaServiceImageTags">
    <vt:lpwstr/>
  </property>
</Properties>
</file>